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  <p:sldId id="269" r:id="rId9"/>
    <p:sldId id="272" r:id="rId10"/>
    <p:sldId id="270" r:id="rId11"/>
    <p:sldId id="271" r:id="rId12"/>
    <p:sldId id="264" r:id="rId13"/>
    <p:sldId id="25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9" autoAdjust="0"/>
    <p:restoredTop sz="98667" autoAdjust="0"/>
  </p:normalViewPr>
  <p:slideViewPr>
    <p:cSldViewPr>
      <p:cViewPr varScale="1">
        <p:scale>
          <a:sx n="67" d="100"/>
          <a:sy n="67" d="100"/>
        </p:scale>
        <p:origin x="113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0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05756-B186-45E3-AFD0-BE23237B2220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EA8E0-F723-41F9-ABDD-85D3F3E7E2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64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lljfalkfjakljfalsjfsljslkdjf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EA8E0-F723-41F9-ABDD-85D3F3E7E21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48ADE-D176-4CD9-BC48-5C69D103D8DE}" type="datetimeFigureOut">
              <a:rPr lang="en-US" smtClean="0"/>
              <a:pPr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499D6-D1FD-4992-AB48-FD5B794597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ransition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b="1" dirty="0">
                <a:latin typeface="Kunstler Script" pitchFamily="66" charset="0"/>
              </a:rPr>
              <a:t>Benjamin Greer and Family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Anthony Benson</a:t>
            </a:r>
          </a:p>
          <a:p>
            <a:r>
              <a:rPr lang="en-US" dirty="0">
                <a:solidFill>
                  <a:schemeClr val="tx1"/>
                </a:solidFill>
              </a:rPr>
              <a:t>UCO 1200: Appalachian and American Family Stories</a:t>
            </a:r>
          </a:p>
          <a:p>
            <a:r>
              <a:rPr lang="en-US" dirty="0">
                <a:solidFill>
                  <a:schemeClr val="tx1"/>
                </a:solidFill>
              </a:rPr>
              <a:t>Perry</a:t>
            </a:r>
          </a:p>
        </p:txBody>
      </p:sp>
    </p:spTree>
  </p:cSld>
  <p:clrMapOvr>
    <a:masterClrMapping/>
  </p:clrMapOvr>
  <p:transition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0" y="838200"/>
            <a:ext cx="2667000" cy="1143000"/>
          </a:xfrm>
        </p:spPr>
        <p:txBody>
          <a:bodyPr>
            <a:noAutofit/>
          </a:bodyPr>
          <a:lstStyle/>
          <a:p>
            <a:r>
              <a:rPr lang="en-US" sz="4800" dirty="0"/>
              <a:t>Kentucky</a:t>
            </a:r>
            <a:br>
              <a:rPr lang="en-US" sz="4800" dirty="0"/>
            </a:br>
            <a:r>
              <a:rPr lang="en-US" sz="4800" dirty="0"/>
              <a:t> Bound</a:t>
            </a:r>
            <a:br>
              <a:rPr lang="en-US" sz="4800" dirty="0"/>
            </a:br>
            <a:r>
              <a:rPr lang="en-US" sz="1200" b="1" dirty="0"/>
              <a:t>_______________________________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9401" y="1905000"/>
            <a:ext cx="2514599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Marriage </a:t>
            </a:r>
          </a:p>
          <a:p>
            <a:pPr algn="ctr"/>
            <a:r>
              <a:rPr lang="en-US" sz="2800" dirty="0"/>
              <a:t>and a Move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0" y="0"/>
            <a:ext cx="5486400" cy="2286000"/>
          </a:xfrm>
        </p:spPr>
        <p:txBody>
          <a:bodyPr>
            <a:normAutofit/>
          </a:bodyPr>
          <a:lstStyle/>
          <a:p>
            <a:r>
              <a:rPr lang="en-US" sz="3200" dirty="0"/>
              <a:t>2</a:t>
            </a:r>
            <a:r>
              <a:rPr lang="en-US" sz="3200" baseline="30000" dirty="0"/>
              <a:t>nd</a:t>
            </a:r>
            <a:r>
              <a:rPr lang="en-US" sz="3200" dirty="0"/>
              <a:t> Marriage</a:t>
            </a:r>
          </a:p>
          <a:p>
            <a:r>
              <a:rPr lang="en-US" sz="3200" dirty="0"/>
              <a:t>Moved to Green Co, KY</a:t>
            </a:r>
          </a:p>
          <a:p>
            <a:r>
              <a:rPr lang="en-US" sz="3200" dirty="0"/>
              <a:t>Daniel Boone’s Wilderness Road </a:t>
            </a:r>
          </a:p>
          <a:p>
            <a:endParaRPr lang="en-US" dirty="0"/>
          </a:p>
        </p:txBody>
      </p:sp>
      <p:pic>
        <p:nvPicPr>
          <p:cNvPr id="2050" name="Picture 2" descr="http://www.gutenberg.org/files/28239/28239-h/images/ill_0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0"/>
            <a:ext cx="6040641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u="sng" dirty="0"/>
              <a:t>The Final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5400" dirty="0"/>
              <a:t>Remained in Green Co, KY</a:t>
            </a:r>
          </a:p>
          <a:p>
            <a:pPr>
              <a:buNone/>
            </a:pPr>
            <a:endParaRPr lang="en-US" sz="5400" dirty="0"/>
          </a:p>
          <a:p>
            <a:r>
              <a:rPr lang="en-US" sz="5400" dirty="0"/>
              <a:t>Last Will and Testament</a:t>
            </a:r>
          </a:p>
          <a:p>
            <a:pPr>
              <a:buNone/>
            </a:pPr>
            <a:endParaRPr lang="en-US" sz="5400" dirty="0"/>
          </a:p>
          <a:p>
            <a:r>
              <a:rPr lang="en-US" sz="5400" dirty="0"/>
              <a:t>Death: October 23, 1816</a:t>
            </a:r>
          </a:p>
        </p:txBody>
      </p:sp>
    </p:spTree>
  </p:cSld>
  <p:clrMapOvr>
    <a:masterClrMapping/>
  </p:clrMapOvr>
  <p:transition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2400" dirty="0"/>
              <a:t>Primary Sources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Adams, Myrtle. Interview by Benson, Anthony. Personal interview. 155 Curly Rd, Taylorsville, NC, 28681, April 3, 2012.</a:t>
            </a: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"Genealogy, Family Trees &amp; Family History Records at Ancestry.com." Genealogy, Family Trees &amp; Family History Records at Ancestry.com. http://www.ancestry.com/cgi-bin/sse.dll?rank=1&amp;new=1&amp;MSAV=0&amp;msT=1&amp;gss=angs-g&amp;gsfn=benjamin&amp;gsln=greer&amp;mswpn__ftp=Wilkes+County%2c+North+Carolina%2c+USA&amp;mswpn=3154&amp;mswpn_PInfo=7-%7c0%7c1652393% (accessed March 16, 2012).</a:t>
            </a: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"The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Greers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and Related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Familes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of North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Carolina:Information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about Benjamin Greer." Genealogy.com - Family Tree Maker Family History Software and Historical Records. http://familytreemaker.genealogy.com/users/g/a/y/Deborah-Gaynor/WEBSITE-0001/UHP-0176.html (accessed March 4, 2012).</a:t>
            </a: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1787 census, Wilkes County, North Carolina.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North Wilkesboro, N.C.: Wilkes Genealogical Society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"Albemarle County, Virginia County Information -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ePodunk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." City &amp; County Information, Town &amp; Community Information -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ePodunk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 http://www.epodunk.com/cgi-bin/genInfo.php?locIndex=22874 (accessed March 27,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"Appalachian crafts, farming, making moonshine, and mountain folk lore.." Cast Iron Cookware, Country Ham, Folk Art,&amp; Crafts of the Smoky Mountains. http://www.apptrav.com/howto.html (accessed March 30,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Burchette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Linda. "Mountain Beautiful." Mountain Beautiful. http://mountainsandmountains.blogspot.com/ (accessed April 13,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Eubank, R. S., and A. B.. "The Project Gutenberg EBook of The story of Kentucky by Rice S. Eubank." Project Gutenberg - free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ebooks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http://www.gutenberg.org/files/28239/28239-h/28239-h.html (accessed April 23, 2012).</a:t>
            </a: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400" i="1" dirty="0">
              <a:latin typeface="Calibri" pitchFamily="34" charset="0"/>
            </a:endParaRPr>
          </a:p>
          <a:p>
            <a:pPr>
              <a:buNone/>
            </a:pPr>
            <a:endParaRPr lang="en-US" sz="1400" i="1" dirty="0">
              <a:latin typeface="Calibri" pitchFamily="34" charset="0"/>
            </a:endParaRPr>
          </a:p>
          <a:p>
            <a:pPr>
              <a:buNone/>
            </a:pPr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ransition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62000" y="5334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"Green County, Kentucky County Information -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ePodunk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." City &amp; County Information, Town &amp; Community Information 	-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ePodunk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http://www.epodunk.com/cgi-bin/genInfo.php?locIndex=4006 (accessed March 27,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"JOHN SHEPHERD, JR. - The Ancestry of Grover and Harrison Shepherd by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Brodrick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Shepherd." BEASTS, HORNS AND 	THE ANTICHRIST: Daniel A Blueprint of the Last Days?.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	http://www.danielprophecy.com/johnjr.html (accessed April 13,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Lazy Bear Lodge - Blue Ridge Parkway accessible Bed and Breakfast | Area Waterfalls | NC Bed and Breakfast | Mountain 	Getaway." Untitled Page. http://www.lazy-bear-lodge.com/WaterfallGallery.aspx (accessed  March 27,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"Moravian Falls, North Carolina (NC 28654) profile: population, maps, real estate, averages, homes, statistics, relocation, 	travel, jobs, hospitals, schools, crime, moving, houses, news, sex offenders." Stats about all US cities -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realestate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, 	relocation info,  crime, house prices, cost of living, races, home value estimator, recent sales, income, photos, schools, 	maps, weather,  neighborhoods, and more. http://www.city-data.com/city/Moravian-Falls-North-Carolina.html 	(accessed March 27,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"West Prong Moravian Creek USGS Moravian Falls Quad, North Carolina, Topographic Map." Topographic Maps &amp; Aerial 	Photos for United States &amp; Canada. http://www.topozone.com/map.asp?lon=-	81.1992522&amp;lat=36.0854092&amp;datum=nad83 (accessed March 27,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"Wilkes County, North Carolina - Wikipedia, the free encyclopedia." Wikipedia, the free encyclopedia. 	http://en.wikipedia.org/wiki/Wilkes_County,_North_Carolina (accessed March 30, 2012).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  <p:transition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Secondary 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Hartley, Cecil B. 1902. 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The life of Daniel Boone, the founder of the state of Kentucky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New York: Burt.</a:t>
            </a:r>
          </a:p>
          <a:p>
            <a:pPr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Hayes, Johnson J.. 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The land of Wilkes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Wilkesboro’s County Historical Society, 1962.</a:t>
            </a:r>
          </a:p>
          <a:p>
            <a:pPr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"intemperance - definition of intemperance by the Free Online Dictionary, Thesaurus and Encyclopedia.." Dictionary, Encyclopedia and Thesaurus - The Free Dictionary. http://www.thefreedictionary.com/intemperance (accessed April 12, 2012).</a:t>
            </a:r>
          </a:p>
          <a:p>
            <a:pPr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N.C.: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WilkeAbsher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W. O.. 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Wilkes County court minutes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Easley, S.C.: Southern Historical Press, 1988.</a:t>
            </a:r>
          </a:p>
          <a:p>
            <a:pPr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Waugh, Betty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Linney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The Upper Yadkin Valley in the American Revolution: Benjamin Cleveland, Symbol of Continuity.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Wilkesboro,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N.C.:s.n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., 1971. </a:t>
            </a:r>
          </a:p>
          <a:p>
            <a:pPr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Williams, Samuel Cole. </a:t>
            </a:r>
            <a:r>
              <a:rPr lang="en-US" sz="1400" i="1" dirty="0">
                <a:latin typeface="Times New Roman" pitchFamily="18" charset="0"/>
                <a:cs typeface="Times New Roman" pitchFamily="18" charset="0"/>
              </a:rPr>
              <a:t>History of the lost state of Franklin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Rev. ed. Philadelphia: Porcupine Press, 1974.</a:t>
            </a:r>
          </a:p>
        </p:txBody>
      </p:sp>
    </p:spTree>
  </p:cSld>
  <p:clrMapOvr>
    <a:masterClrMapping/>
  </p:clrMapOvr>
  <p:transition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Biological Background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750887"/>
          </a:xfrm>
        </p:spPr>
        <p:txBody>
          <a:bodyPr/>
          <a:lstStyle/>
          <a:p>
            <a:pPr algn="ctr"/>
            <a:r>
              <a:rPr lang="en-US" dirty="0"/>
              <a:t>Birth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2971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February 9</a:t>
            </a:r>
            <a:r>
              <a:rPr lang="en-US" baseline="30000" dirty="0"/>
              <a:t>th</a:t>
            </a:r>
            <a:r>
              <a:rPr lang="en-US" dirty="0"/>
              <a:t>, 1746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041775" cy="75088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Death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495800" y="1600200"/>
            <a:ext cx="4041775" cy="1219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/>
              <a:t>October 23</a:t>
            </a:r>
            <a:r>
              <a:rPr lang="en-US" baseline="30000" dirty="0"/>
              <a:t>rd</a:t>
            </a:r>
            <a:r>
              <a:rPr lang="en-US" dirty="0"/>
              <a:t>, 1816</a:t>
            </a:r>
          </a:p>
        </p:txBody>
      </p:sp>
      <p:sp>
        <p:nvSpPr>
          <p:cNvPr id="2050" name="AutoShape 2" descr="data:image/jpeg;base64,/9j/4AAQSkZJRgABAQAAAQABAAD/2wCEAAkGBhQQERUUEhQSFRUVFxYYGBcYFRcWGhYaFRgVGRUXHRgXHSYgGRonGRgVHy8gJCcpLC0sFh4xNTAuNSYtLTUBCQoKDgwOGg8PGSokHyUsKSosKi8pMjQpLSwsLSoqLCwsKi8wKTA2LC80LDUpLiwvLCwsLCosLCosKiwsLDYsLP/AABEIAOEA4QMBIgACEQEDEQH/xAAbAAEAAgMBAQAAAAAAAAAAAAAAAQQCBQYDB//EAFAQAAIBAgQDBAQICQcLBQEAAAECEQADBBIhMQUiQQYTUWEycYGRFCNCUlOSodEVYnJzgpOxstIHFjNDVMHwJDRjdIOUs8LT4vFVoqO04Rf/xAAaAQEAAgMBAAAAAAAAAAAAAAAAAQUCAwQG/8QAMhEAAgIBAQQHCAIDAQAAAAAAAAECAxEEBRIhMRMyUWGBkaFBQnGxwdHh8BQiUlPxM//aAAwDAQACEQMRAD8A7p0DAggEHQggEHyIO9ZUpUkilKUApSlAKpcZMWHbqgDj12iHA9pWPUTV2sLtkOpU7MCp9TCD9hoDNhBpVXhd4vZtsdyqz4SBDR5SDHlVqgFKUoBSlKAUpSgFKUoBSlKAUpSgFKUoBSlKAwu2gylWEhgQR4giCKpfCDadbZbOH9EEzcUa6n56aRmMERqXNWMXicgAAzO0hF11IHU/JUaSx2nqYBYTCZJJJZ2jOxJ5iPLZV1MKNBNAe9TSlAKUpQClKUApSlAKrY/FG0hYDaNTMKOrNGuUbmB7hJFmsLyFlYCJIIEiRJBAkdRO4oCpwgEIytGZbt4EAQBN12UAEmBkZIHTbpFXq1PZ9+VgJHLaeCcxGa2EYZjqxz2nk9ZFbagFKUoBSlKAUpSgFKUoBSlKAUqKMYEnQeNATSqZ4vZmBcVj4JN0+uLYYx50+Gu3oWbh83Itj3GX8Pk+PURQFq5cCgliAAJJOwFUrnFgonu78aCTby6kwohyGMkgaAjXUivLFi6Wtd4bYQ3UDKoY9G7uXYiR3otfIEkjYTWWKcnE2lMhEDPMaM7fFKs9AA7etrlsUB7WsK7OHulZWcioTC5lhpYgFzv0A2OWRNXKUoBSlKAUpSgFKUoBSlKAVV4niDbs3HXdUZh6wCR9tWqoccPxDiCcwCaR/WMEnUgfK6kDbUb0ATDi1etovo9yyCevdNbye2HuEnrNX6qcQMXLL/6Qr7LiuP3xbPqB9VW6AUoBO1eF/HW09O5bXWOZ1XXw1O9Ae9KpLxe205M9wjfIjMNQCOaMokEESwkGeoqfhdw+jZP+0uIn2JnM+sD10BcqK1XEMdcspmu3LVtSQvJauXmk9RqPOeQwAa9MdZ7q3cuXbt9ltqzsFITRAS0C0FMadSY8dzQF+9eVBLsqjeWIUR4yelVRxe0fRYv+bR7vt+LVtPPaqOB4Wt3Lca2iKVzqFZu8JaCGe4sNOXoGOrGSSBXtxLC31tt3F1iVBKIwRiT4F7gMiJgGCdAWA1AFn4cx9GzdP5XdoPbL5o8wpp8e30VsfpXT/wAgH279IrPh+OW9bDqGAllIYZWDIxV1I6EMCI8qs0BT+AE+ndvN5ArbHmPiwGj9InzovCLMybaMfFx3hnxzPJnzmauUoCBtHTwryxLEKAvpM1tB67jqn/N1r2UidY01PkPE+ArLA4W1bwVnFOGu3WS0yB7jMpuuBkIWco5iDMcoBIiKA1/F1CtdwxuqbgCm1mZA7kqHt8umYhxGgggCetYYi2Lws3lLCIcZebluKPkkc4HK2XQnKIhgpFxcPzZ2Oe4d7jasfGJ9BfxRAFeHDdO8T5l257nPerp0GW4B+jQHouKACl8oDaK4Oa052hbkAEzplMNIIjrVg1a4Aw7+5aYSl63mykSpKHLckHTVXteM5TOwq+eyVidO9CfRrddUB8spDAfig5R0FQQaWamt1/NLD+F3/eMR/wBSlMjJpaUpUkilKUApSlAKpcR3sjcG6sjYmFdhrtplzxpOSJ6G27hQSSAACST0A1J91VcPazt3jg/6NT8hSsSR0dpbzAIGmooD0xuGNxYBCsGRlJGaCjBtpEggFdxoxrz+AsfSvXT+Tktj3ouYexhVylAUjwe0fSUv+cZrnthyRPnE1YsYVLfoIi6RyqF08NBtXrSgKdrTEXB863ab2hrqk+sgKJ8EHhXtisULayQSSVVVESzMQABJA8z4AE9KrYy6Ld627EBe7vAk7CO6efdbbTzNZ4a0zt3lxcpH9GhMlAVAJYbC4SWGkwugOrSB527ffPmuWyFSVVHAMllGd+oIglAQfpPGvReE2hHJMbAszKI2hGJUR0gadKuUoDm+Odo3wuIAgOhVTlMAgywMMNenUffW14Xxq1iByHm6qdGHs6jzEiuK7WOpxTw0+iD5EKAR9lae2xBkEgjYgwR6iNq9PHZdd2ng1wlhcfuigltCdV0k+Mc8vszt+M8X+BXjkRT3qqzCcvMrOC2g1JBEzry7npf4H2gXFSArKygEgwRrI0P3gVwOMx73mDXDmIAWYAkCSJjc6nWvfhfG7mGzG3l5hBBE7bHpqJPlrtSWyI/x8Jf37c8Of2IjtJ9Nlv8Ap2YPptK5ThfbcERiBB0hkWQfGROh228elbzA8TzhMwA7wZkKkspgSyzAII21EGNPAUF+mtoeLFj5eZc0313LMH9zK9wwPeS6O7zKuUB7KXVPMCCc3NpzRlKnmOuprcY3FJicNhJe3h3uBLqAqzIIUArpl0+MAEkSYHWqgE1rMXwZWs4TF3y3cWBeulVYKzm/fV8OusAKAZILASACSs1zG4s8MuM1m2zGSyhp01D8w9EAGAQJA1ietYty4geF1CD+VaMr71e59QeVThr1q7cu3sOALTsAoVcoYqo7x8sAhs7Oh/N+2seLGLef6JluexT8Z77ZuD21JJYv2cw0OVhqjDdG6MPu6iRsa6DCdp7RUm8yWGUc2d1VSPnKxIDLPqI0kCRWkIrFkB3AP/7ofVpIoDtaV8m/mxiP7X/8f/dUVGCMHT0pSpJFKUoBVXF3jmS2phnzHNocqplzEAgjNLoBII1J6QbDuFBLEADckhQB4knYedUuEWVKLdKr3lxczNlAaXhis75RoAJ2AoD0XCMxHesGC7KoygxszAkyZgxsD46GrdKUApSlAKUpQHlewyvlzKDkYMs9GAYA+uGPvr1pSgFUOL8YTDoWYy2kKCMxkxIB6DUz5VU7RdoDhcgVQxYkkE/JG+2oJJEHbQ1xfGOJ/CLzXIIBgAHoAIH959tW2h2dK9qc+p88PkVur10aU4x637xKLmZJJJOs+f8Aj9tQRU71C7V6/B5knLWJ0FSKk1II3+6u47EYVhaLMG1MITEZdzlG+rbk7wvhXK8GVWv2w6hxPoHZzBypPm0D219FwllbFu3bzDQBRJjMQJMTuTqYrz+2dQlFU448H8y62XS23bnhyLJFXuHYFcXhFsuzD4PetgxHMMOyXLQbTqndNp1g6bVQY6GBJ6CYk+E9Kp8N7SdzcY5WRiAblhyk3ACqBkKsRmllUN6LcoMQSvmC9Lfae+xu3Bh7OXEJll7jKtu4GWFJCMWYQNDAIKRtIqb1oOGU+iwKn1MCD9hr24jw+5Ye47DPbd2fvBJYZogOsSAAFQMJEIshYrTYnjgU22BAslmD3CrQeV+7yNs+ZkaCuaQPFhQkywXEx3ahhca4oCuFtO3OnK4kLlGoJgnYjxFe4xVxvQskedx1t/YudveB03q0rSAddhuCD7jqPUaxv3giljMATA3PgAOpJ0A8TUg0X86V+mwvuvfw0rofwXjPoLX6/wD7KUApSozCYkSI08J2/YfdQE154i+Las7bKCT6gJNelUuLn4lp9HQP492SBcI88pJ9mmsUBRxnEmsKDiDacOSpsxBXMHKJmmCNFQkrqTI6KbnDsUBaQXblvOBDfGq0kaTmnWYn21XxgxQLnCWFuFcR3l4lLbFktYfB/Eg3AeZ87QBB5DzDrZwdjGJjADh+8tM91SHtLlCHG4nK4cQEK4buSJBzDKBrUEFj4bb+kt/XX76fDbf0lv66/fXguNx/co5wGG7wi4zILDaFUsFbUsywxdry5xmXkBE1avYvFK1pRgLJlry3G7nQhHxC23WGOWRbsuVY6i+ApMEgDD4bb+kt/XX76fDbf0lv66/fVZvh6fGHC4Zme1hJXuW7uyznGNe5FLO7r/kyNl8QYgGt7jsG/fYb4nLba3c73u7Np4u5sP3aEshhMpvy2nojUaUBq/htv6S39dfvp8Nt/SW/rr99eV3iGNFu434OsllLAAWZ17vFlFgNLjvUwgNwQCL7aDKSGNuY0lguEsoouAhxhg5Fu3fwwcZS/PnsvfbQKYtEDUggDNuIWhE3bQkwJuKJJ2G+9ZfDbf0lv66/fVvg+PZrtxb+Gs5PhBw9prVgnOQLtxrjT6CBAiE686PrBAFTiGDxiYm/ks23sDuTai1alu+uYdLi+hPxaW8S0zqL48BEg4HtdxNbmJIzJFsBRqvhJ166k1pDfX5y/WH319TxHFcXaGHNzCYUd9dyFRYYsq/CLFoKQHOptNeu54gZACNZrD4Vj+6P+RWs3ctHxK5u9NnGOus5YFy1h0y5f68a1eUbY6GtVqvku38FTbs3pJubnz7vyfLhfU6BlnwkTXoVr6D22v32tYi22EVLS9wUuLb5i4v4cEcshgwZyMuoCEMAdK+eZ9SvUdDoR61OtXOh1q1UW2sPOMZKrV6b+PJRTzwyZZqxmp0FSKsTjLnCeJCxcDEFlIKuoJUsrbgMIKtIBDDUMqnpW0vdrcziEy2yRmMh7zCQQe9caEEBlVQqhgNDXPxUEVy26Sm2W/OOXjB0V6myuO7F4Wcn1LD2rOQXbGIs3bt1pZS6WmuKRltrkZtLiwo6SARHox64zhrkK9yyCFIZWtOLr2W6MQFBRoMSmfrJjWvlFbTs72huYG6bloDVSCpnK3hIUiY6euqW3YmE3XLj2NfUtK9q5aU4+P4PsvZnixxFtszK7I+XOsQ4Kqyty6bMAY0lTEbVb4nw0X7Rt5mQEgysbqwbUEEEEjUdQTXHdl+3+Hu3yrWFsXb7KC6wVuNqEzGAZ1gEzvvtXe1RX0WUS3bFhlrVdC1b0Hk4JMVlRmusgVWdc+qqwRmUNBJicpIEnSNap4LtHZu30y5mS1mvXDlhQtpHYHXUkP3ZEiJA8qs/yg8EwmHwoyBLNyYthRzXIIzKxiSoEGSYEKOoFVv5M+zaXbN65eXMtwi2AZgqhVm9YLhR4ckGu6nTVfxnfZnnhL95nNbfZ06qhjllmx/nhjf7Ja/WGldxSubp6/8AWvNm7op/5v0Pnb4m5dhbaXbYb0rjKgKjKZhGbNnzQoJUrueYRMvhO6dXtoSOZbkEsxU6huYy7Bwu5JgnfSr9TXKdR44bFrcnLMqYZSCrKYkAqdRpqDselVuKKXK2gxUXRdDEBSYCbDMCB6XhO1RxWz6FxSUZWCs6hS2S4QpHOpBGc22gj5OmtWMPgwhmWZiILMZYjePBRPRQB5UBjd4Xacy1q0x01a2jEwIGpE7Vh+BrH0Fj9Vb/AIau0oCl+BrH0Fj9Vb/hp+BrH0Fj9Vb/AIau0oCl+BrH0Fj9Vb/hp+BrH0Fj9Vb/AIau0oCl+BrH0Fj9Vb/hqfwNY+gsfqrf8NXKr47GLZts7EAKDv1PQeZJ6VKTbwiG0llnzntA9q5fY20QIIUQqgHL1AA2Na3uF+av1RXrNRFe+r08K4KCXI8bZdOcnJvmYdyvRV9wr1wuLfDnPYZrdwDRk5TPQGPSExymQfCsagidxp+2spVQkmsLyMY2STzln0HjWOuutq5csi9dsg8y5QxDCSCpEBg4WGXoW5RWm7S43NhUFy2FuXdMrQxtiCWYGNDGgIgguK9+y/Gu8Xurhl0Egk6uggTruQSAfWp61o+0PERevmCCqAIpBBBmGdgRpqco/wBnVLp9Mo2dH38f395lPvXajVLp1/aPvdqXLu/CNbNQRTrT+6r8tRtQ0zVHqNQCQa3mHwtnGLlX4nEgABNMmII6Lt3dw+GzE6RNaL2e6gNa7Ib3J4ZshLd5rKOg7C3AnELGZQZYrDTykqwB9YPiPduPuNfCeB8evWXDgswRldvi0uELm5zncEoddD4nWvt+BxqX7a3LZzI4BB9f7CNiOhFeZ2zCXSKbXsx9fqXuzJR3HFPvPl38qvF1uYhLKkHuVOYg7NciV9iqp/SNd12GwJs4G0pLkwWIZGQqWJJXKwBgHqd99jXDt2bGJ4xeQDMiOblyXKzmykgMgkHM0fomTX1S1aCqFGwAA1J0HmdTWvXWRhp66I9ik/H/AKZ6WEpXTtl248jKlKVTFkcZSlKyMilxTDF1SAGyXFuFerZJIAnSZjQ+8GCLVq6HUMpkESD5Gs617OLFw5iq27p0k5QjgEka6c/MZESRtOpA2FKUoBSlKAUpSgFcP214jnui2Dy2xqPxzv64WB5Sa7ivmPG0i+/OLhLEswUqA0mQAd42q52NXGV7k/YuBV7Um41YXtZr6lRUioJr1p5sb1O1REUzUBi9sNuAY8f8bV6VGXwqCajCXECNqaUnWhIoBlqCY/x7qkGoIk0BPtrKw4UqzKGAOqkmCOokEEeysTV1uLORbBKkWgAnIgIAJI5gATBJOp3NYyz7PmZRx7Tddm0Q4yxcwzqpzibd5gpUMIZQ40uAgsBoG2letfXOEcHt4VDbtAhSzNEzBYyQPKvj2N4QMVb7+xcS5dKp3lgJkdWCRcYLPPzLmlR8omK7P+TG9ct2YvQiXDmsl3hrp17zKjN6I5TIAmZ13rzm0odJXvqXLCcfb9M4+HLiXmiluT3HHnxT9n6/iXeH8GbD8Xuuo+LxFl3nUw4e3mWfWc36XlXXVTs8ZsvdNpLttrgBJQMCQAYMxtB6VcqkunKbTmuOEvLkWdcYxT3e1ilKVoNpxlKUrIyFQROh2O48fI+VTSgNat1sMqi5lNpYQOJBRZy284O/yVLgjxIAki1hcfbuybdxHiJysGiZjY9YPury4txZcNbLtvso6s3QerxNcfwTtGUxDPeOlwHMQskQOWI1AG0f+a7qNDZdXKyK4L1+ByXauuqcYP2+h3tK87V9XnKytBgwQYI6aVquL9p7eHdV9MzzhSJQffrtI2PlXNXTOyW5BZZvnbCuO9J8Dc1TxHF7Ntir3UVgJIJjT7/LetLj+3FtRFpS5jc8qiR7zHs9dcpxPir4i5neJiAAIAA6ftqz0uyrLXm1OK9fI4NRtGFaxW8v08zoMX26bMwtoMsEKTMz0YjaN+X1a9K5a5eLMSSSSSST1J3NYTUmvS0aWqj/AM1gobtRZd12Y5vbWQqImpjwrpRoB2pFRvSKAUFINCdKAE0LVOaonWgJBoaMKigJqIqYqGoCxgruS4rSVyHMCN8y8ygHoSwAnpNW+L9pL+LBF5g3MGXSMkBlyr81dRI6lQZ0rXKs6DU+HU+yr2H4DiH2s3PaMu+3pRNaLFVGSnY0n3m6vpHHdgn4HnwfijYa9bup6VszHiNmX1EEj219/wALiBcRXWYYAiRB16EdD0I6GviZ7G3VXM5UAkAgSxUHQsYEZV3Ouwr6B2Q7QXHu5LyIi4jPctFZCs9sgX1XMdiCrjaT3x2E15va91Nzi63lrJd7OqtrTU1hHY0pSqItTjKUpWRkK0/HO0iYblHPcPyQdvNj09W9XeJcTTDpncmNgAJLGCQB7uulfMcRczMx15iSJJJ1JOpO58+tW+zdCtQ3KzO6vXxK3Xat0rdhzfoWOJ8UuYh89wzGwGgUeAH9+5iqhNRNTtXrYQjBbsVhI83KTk96Tyz2weNe0SbbspIgkGNPCvK5cLEkkkmSSTJJO5k1jU5aKKzlLj2kOTxhvgQDU0zUBrIgg/bU0y0FAQpqZoag9aAldqGpRSdgT0019mlbHDdnMRciLTDzbkHX50Gtc7a61/eSXxZnCuc+qmzWzUMda6Wz2GvH0ntrp+Mx9WwH2mr9nsGgMvddh4BQv2kmuKe1NNH3s/BM64bPvl7vqcbSJIA1M7dda+h2OyWGX+rLflMx+wED7K2WHwaWxCIifkqB+z2VxWbbrXUi38eH3OqGyZvrSS/fA+c2eAYhxy2n9ZGXf8qJrYWexF9vS7tfW2Y+vlBH213lK4J7Zvl1UkdkNl0rm2zlML2DUf0l1j5KAPHq0z06VsR2YwtsFmSQNSWZjEdYn+6t1SuKzXaizrTfhw+R1Q0lMOUV8/mUeFYjDus4ZrDAAT3RQwDtOXbrE1drUcaw6i7h7mVQ/fIDciGykjMhbfKVGoPRfKtliMUttczsFEga9SdgBuSegGtcjbfFnSljkLmKytGVzAzEhZyiSJgcxGmpAIXSSJFaWzcZe9tW1yN3yX8K2cFO/A5YaARbuqwtMNYN1gCQTk6PhXZ65dc3LjXbarcR7YK2w0AJmA0z2wSH3IMPECt1j+zFi6jqEW2XIYsqqDmAYSREGVZ1PiHYdaxBzP8A/WrP9mxXuX76mvf+ZeO/9Uu/qm/69KAmvHGYkWrbuZhFJMeXStTi+0bTFixdu9M+Vgs/V1HnpXPY/heNxDA3EYzsMyhV9maF/vqy0+i3mnbJRXe1ny+5x3avdWK4uT7lw8ynxbtDdxIhyoUGcqiBIHUnU9ffWsjxrf2exN9vS7tPW0n/ANoI+2tha7BfPvfVT37nX7K9Etbo6I7sZLHcUb0mque9JPPecftUgV3dvsRYG5ut62A/dUVdtdmcMu1lT6yzfvE1oltqhck3+/E2x2Vc+bSPnduwz6KrMToIBOvhp1rBLbNsCemgnWvqtxVS2w9FQrehAgQZygaA+HnWHDQRZtggA92khdBOVZjyrle3H/r9fwdK2Qv8/T8nzq1wO+21m7p4oR+2Ktp2PxLfIVY8XXX6pNfQqmtE9tXPqxS8/ubY7KqXNtnEWewl0+m9tfVmb2bAfbV2z2CQeldc6fJULr6yTp7K6qlc09qaqXvY+CR0R2fp4+76mjtdjcMN1dvW59/LFX8Pwazb9C1bB8coJ8NzJq7SuSepun1pt+J0Rorh1YpeBCiNtPVpU0pWg3ClKUApSlAKUpQClKUBU4phxcs3FKluViAvpEgErHnMf+K8lwkgAIyrHMt6698MxJLnIXJKk/JNwr+JprsKUBN7GX7gh7pCjpaU2i3mzBi0+SlR+yqPwy6l3uku3VtMEkZyzZmGKbR3llUrYMwQZiIkmrlUDw5zfFw3RlEQoQDbPlliZ0FxxO0O2gmaAt9wfpL/APvF7+Olav8AndhvnP8Aqrn8NKA3JpSlAKUrC5dCgsxAA1JJgCgM6VVfHjIGTmLNkUGV5pIIIIlcuVy0iQEbSRFYjCXDqbzZumVVCDyyGSR62J8CNSQMQnfM+YtkRsgAYqGIAzlipBYAkrExytINWrNlUUKgCqoAAGgAGwHlUYbDi2oUSY3J3JJlmPmSSfbXrQClKUApSlAKUpQClKUApSlAKUpQClKUAqKmlAU8PxIOpJS8sGGm2zZSNwxt5lXcbkDXSayXGC41tbT2iXuBJnPl5WJ5FMsRAlZEAyYANetzDhiG5gwEBld7bR4ZkIaPKYrOxeuWW7y25ZgIi6c4Zd8veEG4onrJA3KtQFDDMMOXt3LlzldgO+nMAIEliIykguJOgcamrNhVxZ7m06NmEOyOGCIYDklSYYgkL1nXZTHTdncZdu2s17KdeVwpQXBAlghJgTIBnUAHYgna1BGSv+D7f0dv6i/dSrFKgg4ylKwu3lQFmIVRuSYA6VkZGda7Cq14rccplVrmVQp9JWZASxYhoykhgB6VZJbuXlDMz2QRoilc4n5zMphvxV2jc9Llm0EUKogKAAPAAQB7qA8rWBRWLAGSSdWYgZjLZVJhZMkwBMnxqxSlAKUpQClKUApSlAKUpQClKUApSlAKUpQClKUApSlAUsVxQW3CZLrEgEFVXLqSAMzsozSNvMeIr0scQS5At/GlhoiAMxHWRso6EtAHUirDCRB1B0IOoIO4jqKwFt4gXr+X5ofLtoOdALhgaasaAvcN7SW7OGtIrfCHVUD90e8VRpnPeDlbKOgJJgADw3nCuLpiVZrebKrskspWSsSRPTWuPUi0vdpLMqkhWckwJJZ2c8qDWWYwBoJMCtt2EwrGwLzz8YPiwQRFsEkOQTo9xi11uvOqmcgqCDp6UpUEHz8X7r6oiKusG4Xzb792FBg+BZTqJHSs7GEObPcIZweWAwVNI5VLHXclt9YmABVmprIyIqaUoBSvHEYpbcZiZOwAZmPjCqCx9gqsL1925UREjQ3CS8+Pdp0IIgF1IgyOlAX6VT+DXT6V4D83aUfbcL/s91PweT6V6+fUbaf8O2s+2aAuCjCN9KpnhNs+l3jeIa9eYH1qXyn3VC8GsD+ptH1orfvA0BZtX1cSrKwmJUhhI3EjrXpVAcNOdyHKqxDAIAsEIiCZBmMgMCAdmkACvfCYgtmVoDocrRsdAVYeAKlTEmJjpNAWKUrC9eVPTZVgScxCwPHXpQGdKpfhiyfRuBz4Wwbs+ruw0nyrIcTWeYXEB0DOhRSeglvRPgGyk9JoC3SlKAUpSgFKUoBSlZYLDNiGK2zABh7gghPFR0Nzy2XduisB5WeGviLqi27ILebOwgrzLyqQRzNOUwIIUtquZZ3drsnb/rHu3fJmCr7VtBQfUZra4TCLaQIghR7d9SSTqSTJJOpJJNe1QQaniHZ5Gw1yxZCWVuwr5VCyrFRd9GOY28yhtwSDNbS2gUAAAACABoABsAPCsqVBApSlAcZSlKyMhSlKA1q/563+qp/xrlbGppQClKUApSlAKp4f+nvfk2f2XKUoDHjf+bXvzVz901wXZv8Ap7X51f2rSlAfT39E1S4h/Q3fzdz900pQEcL/AKC1+bt/uLVqlKAUpSgFKUoCK2vYn/Nm/wBYxf8A9i7SlQyGb+lKVBApSlA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data:image/jpeg;base64,/9j/4AAQSkZJRgABAQAAAQABAAD/2wCEAAkGBhQQERUUEhQSFRUVFxYYGBcYFRcWGhYaFRgVGRUXHRgXHSYgGRonGRgVHy8gJCcpLC0sFh4xNTAuNSYtLTUBCQoKDgwOGg8PGSokHyUsKSosKi8pMjQpLSwsLSoqLCwsKi8wKTA2LC80LDUpLiwvLCwsLCosLCosKiwsLDYsLP/AABEIAOEA4QMBIgACEQEDEQH/xAAbAAEAAgMBAQAAAAAAAAAAAAAAAQQCBQYDB//EAFAQAAIBAgQDBAQICQcLBQEAAAECEQADBBIhMQUiQQYTUWEycYGRFCNCUlOSodEVYnJzgpOxstIHFjNDVMHwJDRjdIOUs8LT4vFVoqO04Rf/xAAaAQEAAgMBAAAAAAAAAAAAAAAAAQUCAwQG/8QAMhEAAgIBAQQHCAIDAQAAAAAAAAECAxEEBRIhMRMyUWGBkaFBQnGxwdHh8BQiUlPxM//aAAwDAQACEQMRAD8A7p0DAggEHQggEHyIO9ZUpUkilKUApSlAKpcZMWHbqgDj12iHA9pWPUTV2sLtkOpU7MCp9TCD9hoDNhBpVXhd4vZtsdyqz4SBDR5SDHlVqgFKUoBSlKAUpSgFKUoBSlKAUpSgFKUoBSlKAwu2gylWEhgQR4giCKpfCDadbZbOH9EEzcUa6n56aRmMERqXNWMXicgAAzO0hF11IHU/JUaSx2nqYBYTCZJJJZ2jOxJ5iPLZV1MKNBNAe9TSlAKUpQClKUApSlAKrY/FG0hYDaNTMKOrNGuUbmB7hJFmsLyFlYCJIIEiRJBAkdRO4oCpwgEIytGZbt4EAQBN12UAEmBkZIHTbpFXq1PZ9+VgJHLaeCcxGa2EYZjqxz2nk9ZFbagFKUoBSlKAUpSgFKUoBSlKAUqKMYEnQeNATSqZ4vZmBcVj4JN0+uLYYx50+Gu3oWbh83Itj3GX8Pk+PURQFq5cCgliAAJJOwFUrnFgonu78aCTby6kwohyGMkgaAjXUivLFi6Wtd4bYQ3UDKoY9G7uXYiR3otfIEkjYTWWKcnE2lMhEDPMaM7fFKs9AA7etrlsUB7WsK7OHulZWcioTC5lhpYgFzv0A2OWRNXKUoBSlKAUpSgFKUoBSlKAVV4niDbs3HXdUZh6wCR9tWqoccPxDiCcwCaR/WMEnUgfK6kDbUb0ATDi1etovo9yyCevdNbye2HuEnrNX6qcQMXLL/6Qr7LiuP3xbPqB9VW6AUoBO1eF/HW09O5bXWOZ1XXw1O9Ae9KpLxe205M9wjfIjMNQCOaMokEESwkGeoqfhdw+jZP+0uIn2JnM+sD10BcqK1XEMdcspmu3LVtSQvJauXmk9RqPOeQwAa9MdZ7q3cuXbt9ltqzsFITRAS0C0FMadSY8dzQF+9eVBLsqjeWIUR4yelVRxe0fRYv+bR7vt+LVtPPaqOB4Wt3Lca2iKVzqFZu8JaCGe4sNOXoGOrGSSBXtxLC31tt3F1iVBKIwRiT4F7gMiJgGCdAWA1AFn4cx9GzdP5XdoPbL5o8wpp8e30VsfpXT/wAgH279IrPh+OW9bDqGAllIYZWDIxV1I6EMCI8qs0BT+AE+ndvN5ArbHmPiwGj9InzovCLMybaMfFx3hnxzPJnzmauUoCBtHTwryxLEKAvpM1tB67jqn/N1r2UidY01PkPE+ArLA4W1bwVnFOGu3WS0yB7jMpuuBkIWco5iDMcoBIiKA1/F1CtdwxuqbgCm1mZA7kqHt8umYhxGgggCetYYi2Lws3lLCIcZebluKPkkc4HK2XQnKIhgpFxcPzZ2Oe4d7jasfGJ9BfxRAFeHDdO8T5l257nPerp0GW4B+jQHouKACl8oDaK4Oa052hbkAEzplMNIIjrVg1a4Aw7+5aYSl63mykSpKHLckHTVXteM5TOwq+eyVidO9CfRrddUB8spDAfig5R0FQQaWamt1/NLD+F3/eMR/wBSlMjJpaUpUkilKUApSlAKpcR3sjcG6sjYmFdhrtplzxpOSJ6G27hQSSAACST0A1J91VcPazt3jg/6NT8hSsSR0dpbzAIGmooD0xuGNxYBCsGRlJGaCjBtpEggFdxoxrz+AsfSvXT+Tktj3ouYexhVylAUjwe0fSUv+cZrnthyRPnE1YsYVLfoIi6RyqF08NBtXrSgKdrTEXB863ab2hrqk+sgKJ8EHhXtisULayQSSVVVESzMQABJA8z4AE9KrYy6Ld627EBe7vAk7CO6efdbbTzNZ4a0zt3lxcpH9GhMlAVAJYbC4SWGkwugOrSB527ffPmuWyFSVVHAMllGd+oIglAQfpPGvReE2hHJMbAszKI2hGJUR0gadKuUoDm+Odo3wuIAgOhVTlMAgywMMNenUffW14Xxq1iByHm6qdGHs6jzEiuK7WOpxTw0+iD5EKAR9lae2xBkEgjYgwR6iNq9PHZdd2ng1wlhcfuigltCdV0k+Mc8vszt+M8X+BXjkRT3qqzCcvMrOC2g1JBEzry7npf4H2gXFSArKygEgwRrI0P3gVwOMx73mDXDmIAWYAkCSJjc6nWvfhfG7mGzG3l5hBBE7bHpqJPlrtSWyI/x8Jf37c8Of2IjtJ9Nlv8Ap2YPptK5ThfbcERiBB0hkWQfGROh228elbzA8TzhMwA7wZkKkspgSyzAII21EGNPAUF+mtoeLFj5eZc0313LMH9zK9wwPeS6O7zKuUB7KXVPMCCc3NpzRlKnmOuprcY3FJicNhJe3h3uBLqAqzIIUArpl0+MAEkSYHWqgE1rMXwZWs4TF3y3cWBeulVYKzm/fV8OusAKAZILASACSs1zG4s8MuM1m2zGSyhp01D8w9EAGAQJA1ietYty4geF1CD+VaMr71e59QeVThr1q7cu3sOALTsAoVcoYqo7x8sAhs7Oh/N+2seLGLef6JluexT8Z77ZuD21JJYv2cw0OVhqjDdG6MPu6iRsa6DCdp7RUm8yWGUc2d1VSPnKxIDLPqI0kCRWkIrFkB3AP/7ofVpIoDtaV8m/mxiP7X/8f/dUVGCMHT0pSpJFKUoBVXF3jmS2phnzHNocqplzEAgjNLoBII1J6QbDuFBLEADckhQB4knYedUuEWVKLdKr3lxczNlAaXhis75RoAJ2AoD0XCMxHesGC7KoygxszAkyZgxsD46GrdKUApSlAKUpQHlewyvlzKDkYMs9GAYA+uGPvr1pSgFUOL8YTDoWYy2kKCMxkxIB6DUz5VU7RdoDhcgVQxYkkE/JG+2oJJEHbQ1xfGOJ/CLzXIIBgAHoAIH959tW2h2dK9qc+p88PkVur10aU4x637xKLmZJJJOs+f8Aj9tQRU71C7V6/B5knLWJ0FSKk1II3+6u47EYVhaLMG1MITEZdzlG+rbk7wvhXK8GVWv2w6hxPoHZzBypPm0D219FwllbFu3bzDQBRJjMQJMTuTqYrz+2dQlFU448H8y62XS23bnhyLJFXuHYFcXhFsuzD4PetgxHMMOyXLQbTqndNp1g6bVQY6GBJ6CYk+E9Kp8N7SdzcY5WRiAblhyk3ACqBkKsRmllUN6LcoMQSvmC9Lfae+xu3Bh7OXEJll7jKtu4GWFJCMWYQNDAIKRtIqb1oOGU+iwKn1MCD9hr24jw+5Ye47DPbd2fvBJYZogOsSAAFQMJEIshYrTYnjgU22BAslmD3CrQeV+7yNs+ZkaCuaQPFhQkywXEx3ahhca4oCuFtO3OnK4kLlGoJgnYjxFe4xVxvQskedx1t/YudveB03q0rSAddhuCD7jqPUaxv3giljMATA3PgAOpJ0A8TUg0X86V+mwvuvfw0rofwXjPoLX6/wD7KUApSozCYkSI08J2/YfdQE154i+Las7bKCT6gJNelUuLn4lp9HQP492SBcI88pJ9mmsUBRxnEmsKDiDacOSpsxBXMHKJmmCNFQkrqTI6KbnDsUBaQXblvOBDfGq0kaTmnWYn21XxgxQLnCWFuFcR3l4lLbFktYfB/Eg3AeZ87QBB5DzDrZwdjGJjADh+8tM91SHtLlCHG4nK4cQEK4buSJBzDKBrUEFj4bb+kt/XX76fDbf0lv66/fXguNx/co5wGG7wi4zILDaFUsFbUsywxdry5xmXkBE1avYvFK1pRgLJlry3G7nQhHxC23WGOWRbsuVY6i+ApMEgDD4bb+kt/XX76fDbf0lv66/fVZvh6fGHC4Zme1hJXuW7uyznGNe5FLO7r/kyNl8QYgGt7jsG/fYb4nLba3c73u7Np4u5sP3aEshhMpvy2nojUaUBq/htv6S39dfvp8Nt/SW/rr99eV3iGNFu434OsllLAAWZ17vFlFgNLjvUwgNwQCL7aDKSGNuY0lguEsoouAhxhg5Fu3fwwcZS/PnsvfbQKYtEDUggDNuIWhE3bQkwJuKJJ2G+9ZfDbf0lv66/fVvg+PZrtxb+Gs5PhBw9prVgnOQLtxrjT6CBAiE686PrBAFTiGDxiYm/ks23sDuTai1alu+uYdLi+hPxaW8S0zqL48BEg4HtdxNbmJIzJFsBRqvhJ166k1pDfX5y/WH319TxHFcXaGHNzCYUd9dyFRYYsq/CLFoKQHOptNeu54gZACNZrD4Vj+6P+RWs3ctHxK5u9NnGOus5YFy1h0y5f68a1eUbY6GtVqvku38FTbs3pJubnz7vyfLhfU6BlnwkTXoVr6D22v32tYi22EVLS9wUuLb5i4v4cEcshgwZyMuoCEMAdK+eZ9SvUdDoR61OtXOh1q1UW2sPOMZKrV6b+PJRTzwyZZqxmp0FSKsTjLnCeJCxcDEFlIKuoJUsrbgMIKtIBDDUMqnpW0vdrcziEy2yRmMh7zCQQe9caEEBlVQqhgNDXPxUEVy26Sm2W/OOXjB0V6myuO7F4Wcn1LD2rOQXbGIs3bt1pZS6WmuKRltrkZtLiwo6SARHox64zhrkK9yyCFIZWtOLr2W6MQFBRoMSmfrJjWvlFbTs72huYG6bloDVSCpnK3hIUiY6euqW3YmE3XLj2NfUtK9q5aU4+P4PsvZnixxFtszK7I+XOsQ4Kqyty6bMAY0lTEbVb4nw0X7Rt5mQEgysbqwbUEEEEjUdQTXHdl+3+Hu3yrWFsXb7KC6wVuNqEzGAZ1gEzvvtXe1RX0WUS3bFhlrVdC1b0Hk4JMVlRmusgVWdc+qqwRmUNBJicpIEnSNap4LtHZu30y5mS1mvXDlhQtpHYHXUkP3ZEiJA8qs/yg8EwmHwoyBLNyYthRzXIIzKxiSoEGSYEKOoFVv5M+zaXbN65eXMtwi2AZgqhVm9YLhR4ckGu6nTVfxnfZnnhL95nNbfZ06qhjllmx/nhjf7Ja/WGldxSubp6/8AWvNm7op/5v0Pnb4m5dhbaXbYb0rjKgKjKZhGbNnzQoJUrueYRMvhO6dXtoSOZbkEsxU6huYy7Bwu5JgnfSr9TXKdR44bFrcnLMqYZSCrKYkAqdRpqDselVuKKXK2gxUXRdDEBSYCbDMCB6XhO1RxWz6FxSUZWCs6hS2S4QpHOpBGc22gj5OmtWMPgwhmWZiILMZYjePBRPRQB5UBjd4Xacy1q0x01a2jEwIGpE7Vh+BrH0Fj9Vb/AIau0oCl+BrH0Fj9Vb/hp+BrH0Fj9Vb/AIau0oCl+BrH0Fj9Vb/hp+BrH0Fj9Vb/AIau0oCl+BrH0Fj9Vb/hqfwNY+gsfqrf8NXKr47GLZts7EAKDv1PQeZJ6VKTbwiG0llnzntA9q5fY20QIIUQqgHL1AA2Na3uF+av1RXrNRFe+r08K4KCXI8bZdOcnJvmYdyvRV9wr1wuLfDnPYZrdwDRk5TPQGPSExymQfCsagidxp+2spVQkmsLyMY2STzln0HjWOuutq5csi9dsg8y5QxDCSCpEBg4WGXoW5RWm7S43NhUFy2FuXdMrQxtiCWYGNDGgIgguK9+y/Gu8Xurhl0Egk6uggTruQSAfWp61o+0PERevmCCqAIpBBBmGdgRpqco/wBnVLp9Mo2dH38f395lPvXajVLp1/aPvdqXLu/CNbNQRTrT+6r8tRtQ0zVHqNQCQa3mHwtnGLlX4nEgABNMmII6Lt3dw+GzE6RNaL2e6gNa7Ib3J4ZshLd5rKOg7C3AnELGZQZYrDTykqwB9YPiPduPuNfCeB8evWXDgswRldvi0uELm5zncEoddD4nWvt+BxqX7a3LZzI4BB9f7CNiOhFeZ2zCXSKbXsx9fqXuzJR3HFPvPl38qvF1uYhLKkHuVOYg7NciV9iqp/SNd12GwJs4G0pLkwWIZGQqWJJXKwBgHqd99jXDt2bGJ4xeQDMiOblyXKzmykgMgkHM0fomTX1S1aCqFGwAA1J0HmdTWvXWRhp66I9ik/H/AKZ6WEpXTtl248jKlKVTFkcZSlKyMilxTDF1SAGyXFuFerZJIAnSZjQ+8GCLVq6HUMpkESD5Gs617OLFw5iq27p0k5QjgEka6c/MZESRtOpA2FKUoBSlKAUpSgFcP214jnui2Dy2xqPxzv64WB5Sa7ivmPG0i+/OLhLEswUqA0mQAd42q52NXGV7k/YuBV7Um41YXtZr6lRUioJr1p5sb1O1REUzUBi9sNuAY8f8bV6VGXwqCajCXECNqaUnWhIoBlqCY/x7qkGoIk0BPtrKw4UqzKGAOqkmCOokEEeysTV1uLORbBKkWgAnIgIAJI5gATBJOp3NYyz7PmZRx7Tddm0Q4yxcwzqpzibd5gpUMIZQ40uAgsBoG2letfXOEcHt4VDbtAhSzNEzBYyQPKvj2N4QMVb7+xcS5dKp3lgJkdWCRcYLPPzLmlR8omK7P+TG9ct2YvQiXDmsl3hrp17zKjN6I5TIAmZ13rzm0odJXvqXLCcfb9M4+HLiXmiluT3HHnxT9n6/iXeH8GbD8Xuuo+LxFl3nUw4e3mWfWc36XlXXVTs8ZsvdNpLttrgBJQMCQAYMxtB6VcqkunKbTmuOEvLkWdcYxT3e1ilKVoNpxlKUrIyFQROh2O48fI+VTSgNat1sMqi5lNpYQOJBRZy284O/yVLgjxIAki1hcfbuybdxHiJysGiZjY9YPury4txZcNbLtvso6s3QerxNcfwTtGUxDPeOlwHMQskQOWI1AG0f+a7qNDZdXKyK4L1+ByXauuqcYP2+h3tK87V9XnKytBgwQYI6aVquL9p7eHdV9MzzhSJQffrtI2PlXNXTOyW5BZZvnbCuO9J8Dc1TxHF7Ntir3UVgJIJjT7/LetLj+3FtRFpS5jc8qiR7zHs9dcpxPir4i5neJiAAIAA6ftqz0uyrLXm1OK9fI4NRtGFaxW8v08zoMX26bMwtoMsEKTMz0YjaN+X1a9K5a5eLMSSSSSST1J3NYTUmvS0aWqj/AM1gobtRZd12Y5vbWQqImpjwrpRoB2pFRvSKAUFINCdKAE0LVOaonWgJBoaMKigJqIqYqGoCxgruS4rSVyHMCN8y8ygHoSwAnpNW+L9pL+LBF5g3MGXSMkBlyr81dRI6lQZ0rXKs6DU+HU+yr2H4DiH2s3PaMu+3pRNaLFVGSnY0n3m6vpHHdgn4HnwfijYa9bup6VszHiNmX1EEj219/wALiBcRXWYYAiRB16EdD0I6GviZ7G3VXM5UAkAgSxUHQsYEZV3Ouwr6B2Q7QXHu5LyIi4jPctFZCs9sgX1XMdiCrjaT3x2E15va91Nzi63lrJd7OqtrTU1hHY0pSqItTjKUpWRkK0/HO0iYblHPcPyQdvNj09W9XeJcTTDpncmNgAJLGCQB7uulfMcRczMx15iSJJJ1JOpO58+tW+zdCtQ3KzO6vXxK3Xat0rdhzfoWOJ8UuYh89wzGwGgUeAH9+5iqhNRNTtXrYQjBbsVhI83KTk96Tyz2weNe0SbbspIgkGNPCvK5cLEkkkmSSTJJO5k1jU5aKKzlLj2kOTxhvgQDU0zUBrIgg/bU0y0FAQpqZoag9aAldqGpRSdgT0019mlbHDdnMRciLTDzbkHX50Gtc7a61/eSXxZnCuc+qmzWzUMda6Wz2GvH0ntrp+Mx9WwH2mr9nsGgMvddh4BQv2kmuKe1NNH3s/BM64bPvl7vqcbSJIA1M7dda+h2OyWGX+rLflMx+wED7K2WHwaWxCIifkqB+z2VxWbbrXUi38eH3OqGyZvrSS/fA+c2eAYhxy2n9ZGXf8qJrYWexF9vS7tfW2Y+vlBH213lK4J7Zvl1UkdkNl0rm2zlML2DUf0l1j5KAPHq0z06VsR2YwtsFmSQNSWZjEdYn+6t1SuKzXaizrTfhw+R1Q0lMOUV8/mUeFYjDus4ZrDAAT3RQwDtOXbrE1drUcaw6i7h7mVQ/fIDciGykjMhbfKVGoPRfKtliMUttczsFEga9SdgBuSegGtcjbfFnSljkLmKytGVzAzEhZyiSJgcxGmpAIXSSJFaWzcZe9tW1yN3yX8K2cFO/A5YaARbuqwtMNYN1gCQTk6PhXZ65dc3LjXbarcR7YK2w0AJmA0z2wSH3IMPECt1j+zFi6jqEW2XIYsqqDmAYSREGVZ1PiHYdaxBzP8A/WrP9mxXuX76mvf+ZeO/9Uu/qm/69KAmvHGYkWrbuZhFJMeXStTi+0bTFixdu9M+Vgs/V1HnpXPY/heNxDA3EYzsMyhV9maF/vqy0+i3mnbJRXe1ny+5x3avdWK4uT7lw8ynxbtDdxIhyoUGcqiBIHUnU9ffWsjxrf2exN9vS7tPW0n/ANoI+2tha7BfPvfVT37nX7K9Etbo6I7sZLHcUb0mque9JPPecftUgV3dvsRYG5ut62A/dUVdtdmcMu1lT6yzfvE1oltqhck3+/E2x2Vc+bSPnduwz6KrMToIBOvhp1rBLbNsCemgnWvqtxVS2w9FQrehAgQZygaA+HnWHDQRZtggA92khdBOVZjyrle3H/r9fwdK2Qv8/T8nzq1wO+21m7p4oR+2Ktp2PxLfIVY8XXX6pNfQqmtE9tXPqxS8/ubY7KqXNtnEWewl0+m9tfVmb2bAfbV2z2CQeldc6fJULr6yTp7K6qlc09qaqXvY+CR0R2fp4+76mjtdjcMN1dvW59/LFX8Pwazb9C1bB8coJ8NzJq7SuSepun1pt+J0Rorh1YpeBCiNtPVpU0pWg3ClKUApSlAKUpQClKUBU4phxcs3FKluViAvpEgErHnMf+K8lwkgAIyrHMt6698MxJLnIXJKk/JNwr+JprsKUBN7GX7gh7pCjpaU2i3mzBi0+SlR+yqPwy6l3uku3VtMEkZyzZmGKbR3llUrYMwQZiIkmrlUDw5zfFw3RlEQoQDbPlliZ0FxxO0O2gmaAt9wfpL/APvF7+Olav8AndhvnP8Aqrn8NKA3JpSlAKUrC5dCgsxAA1JJgCgM6VVfHjIGTmLNkUGV5pIIIIlcuVy0iQEbSRFYjCXDqbzZumVVCDyyGSR62J8CNSQMQnfM+YtkRsgAYqGIAzlipBYAkrExytINWrNlUUKgCqoAAGgAGwHlUYbDi2oUSY3J3JJlmPmSSfbXrQClKUApSlAKUpQClKUApSlAKUpQClKUAqKmlAU8PxIOpJS8sGGm2zZSNwxt5lXcbkDXSayXGC41tbT2iXuBJnPl5WJ5FMsRAlZEAyYANetzDhiG5gwEBld7bR4ZkIaPKYrOxeuWW7y25ZgIi6c4Zd8veEG4onrJA3KtQFDDMMOXt3LlzldgO+nMAIEliIykguJOgcamrNhVxZ7m06NmEOyOGCIYDklSYYgkL1nXZTHTdncZdu2s17KdeVwpQXBAlghJgTIBnUAHYgna1BGSv+D7f0dv6i/dSrFKgg4ylKwu3lQFmIVRuSYA6VkZGda7Cq14rccplVrmVQp9JWZASxYhoykhgB6VZJbuXlDMz2QRoilc4n5zMphvxV2jc9Llm0EUKogKAAPAAQB7qA8rWBRWLAGSSdWYgZjLZVJhZMkwBMnxqxSlAKUpQClKUApSlAKUpQClKUApSlAKUpQClKUApSlAUsVxQW3CZLrEgEFVXLqSAMzsozSNvMeIr0scQS5At/GlhoiAMxHWRso6EtAHUirDCRB1B0IOoIO4jqKwFt4gXr+X5ofLtoOdALhgaasaAvcN7SW7OGtIrfCHVUD90e8VRpnPeDlbKOgJJgADw3nCuLpiVZrebKrskspWSsSRPTWuPUi0vdpLMqkhWckwJJZ2c8qDWWYwBoJMCtt2EwrGwLzz8YPiwQRFsEkOQTo9xi11uvOqmcgqCDp6UpUEHz8X7r6oiKusG4Xzb792FBg+BZTqJHSs7GEObPcIZweWAwVNI5VLHXclt9YmABVmprIyIqaUoBSvHEYpbcZiZOwAZmPjCqCx9gqsL1925UREjQ3CS8+Pdp0IIgF1IgyOlAX6VT+DXT6V4D83aUfbcL/s91PweT6V6+fUbaf8O2s+2aAuCjCN9KpnhNs+l3jeIa9eYH1qXyn3VC8GsD+ptH1orfvA0BZtX1cSrKwmJUhhI3EjrXpVAcNOdyHKqxDAIAsEIiCZBmMgMCAdmkACvfCYgtmVoDocrRsdAVYeAKlTEmJjpNAWKUrC9eVPTZVgScxCwPHXpQGdKpfhiyfRuBz4Wwbs+ruw0nyrIcTWeYXEB0DOhRSeglvRPgGyk9JoC3SlKAUpSgFKUoBSlZYLDNiGK2zABh7gghPFR0Nzy2XduisB5WeGviLqi27ILebOwgrzLyqQRzNOUwIIUtquZZ3drsnb/rHu3fJmCr7VtBQfUZra4TCLaQIghR7d9SSTqSTJJOpJJNe1QQaniHZ5Gw1yxZCWVuwr5VCyrFRd9GOY28yhtwSDNbS2gUAAAACABoABsAPCsqVBApSlAcZSlKyMhSlKA1q/563+qp/xrlbGppQClKUApSlAKp4f+nvfk2f2XKUoDHjf+bXvzVz901wXZv8Ap7X51f2rSlAfT39E1S4h/Q3fzdz900pQEcL/AKC1+bt/uLVqlKAUpSgFKUoCK2vYn/Nm/wBYxf8A9i7SlQyGb+lKVBApSlA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data:image/jpeg;base64,/9j/4AAQSkZJRgABAQAAAQABAAD/2wCEAAkGBhQQERUUEhQSFRUVFxYYGBcYFRcWGhYaFRgVGRUXHRgXHSYgGRonGRgVHy8gJCcpLC0sFh4xNTAuNSYtLTUBCQoKDgwOGg8PGSokHyUsKSosKi8pMjQpLSwsLSoqLCwsKi8wKTA2LC80LDUpLiwvLCwsLCosLCosKiwsLDYsLP/AABEIAOEA4QMBIgACEQEDEQH/xAAbAAEAAgMBAQAAAAAAAAAAAAAAAQQCBQYDB//EAFAQAAIBAgQDBAQICQcLBQEAAAECEQADBBIhMQUiQQYTUWEycYGRFCNCUlOSodEVYnJzgpOxstIHFjNDVMHwJDRjdIOUs8LT4vFVoqO04Rf/xAAaAQEAAgMBAAAAAAAAAAAAAAAAAQUCAwQG/8QAMhEAAgIBAQQHCAIDAQAAAAAAAAECAxEEBRIhMRMyUWGBkaFBQnGxwdHh8BQiUlPxM//aAAwDAQACEQMRAD8A7p0DAggEHQggEHyIO9ZUpUkilKUApSlAKpcZMWHbqgDj12iHA9pWPUTV2sLtkOpU7MCp9TCD9hoDNhBpVXhd4vZtsdyqz4SBDR5SDHlVqgFKUoBSlKAUpSgFKUoBSlKAUpSgFKUoBSlKAwu2gylWEhgQR4giCKpfCDadbZbOH9EEzcUa6n56aRmMERqXNWMXicgAAzO0hF11IHU/JUaSx2nqYBYTCZJJJZ2jOxJ5iPLZV1MKNBNAe9TSlAKUpQClKUApSlAKrY/FG0hYDaNTMKOrNGuUbmB7hJFmsLyFlYCJIIEiRJBAkdRO4oCpwgEIytGZbt4EAQBN12UAEmBkZIHTbpFXq1PZ9+VgJHLaeCcxGa2EYZjqxz2nk9ZFbagFKUoBSlKAUpSgFKUoBSlKAUqKMYEnQeNATSqZ4vZmBcVj4JN0+uLYYx50+Gu3oWbh83Itj3GX8Pk+PURQFq5cCgliAAJJOwFUrnFgonu78aCTby6kwohyGMkgaAjXUivLFi6Wtd4bYQ3UDKoY9G7uXYiR3otfIEkjYTWWKcnE2lMhEDPMaM7fFKs9AA7etrlsUB7WsK7OHulZWcioTC5lhpYgFzv0A2OWRNXKUoBSlKAUpSgFKUoBSlKAVV4niDbs3HXdUZh6wCR9tWqoccPxDiCcwCaR/WMEnUgfK6kDbUb0ATDi1etovo9yyCevdNbye2HuEnrNX6qcQMXLL/6Qr7LiuP3xbPqB9VW6AUoBO1eF/HW09O5bXWOZ1XXw1O9Ae9KpLxe205M9wjfIjMNQCOaMokEESwkGeoqfhdw+jZP+0uIn2JnM+sD10BcqK1XEMdcspmu3LVtSQvJauXmk9RqPOeQwAa9MdZ7q3cuXbt9ltqzsFITRAS0C0FMadSY8dzQF+9eVBLsqjeWIUR4yelVRxe0fRYv+bR7vt+LVtPPaqOB4Wt3Lca2iKVzqFZu8JaCGe4sNOXoGOrGSSBXtxLC31tt3F1iVBKIwRiT4F7gMiJgGCdAWA1AFn4cx9GzdP5XdoPbL5o8wpp8e30VsfpXT/wAgH279IrPh+OW9bDqGAllIYZWDIxV1I6EMCI8qs0BT+AE+ndvN5ArbHmPiwGj9InzovCLMybaMfFx3hnxzPJnzmauUoCBtHTwryxLEKAvpM1tB67jqn/N1r2UidY01PkPE+ArLA4W1bwVnFOGu3WS0yB7jMpuuBkIWco5iDMcoBIiKA1/F1CtdwxuqbgCm1mZA7kqHt8umYhxGgggCetYYi2Lws3lLCIcZebluKPkkc4HK2XQnKIhgpFxcPzZ2Oe4d7jasfGJ9BfxRAFeHDdO8T5l257nPerp0GW4B+jQHouKACl8oDaK4Oa052hbkAEzplMNIIjrVg1a4Aw7+5aYSl63mykSpKHLckHTVXteM5TOwq+eyVidO9CfRrddUB8spDAfig5R0FQQaWamt1/NLD+F3/eMR/wBSlMjJpaUpUkilKUApSlAKpcR3sjcG6sjYmFdhrtplzxpOSJ6G27hQSSAACST0A1J91VcPazt3jg/6NT8hSsSR0dpbzAIGmooD0xuGNxYBCsGRlJGaCjBtpEggFdxoxrz+AsfSvXT+Tktj3ouYexhVylAUjwe0fSUv+cZrnthyRPnE1YsYVLfoIi6RyqF08NBtXrSgKdrTEXB863ab2hrqk+sgKJ8EHhXtisULayQSSVVVESzMQABJA8z4AE9KrYy6Ld627EBe7vAk7CO6efdbbTzNZ4a0zt3lxcpH9GhMlAVAJYbC4SWGkwugOrSB527ffPmuWyFSVVHAMllGd+oIglAQfpPGvReE2hHJMbAszKI2hGJUR0gadKuUoDm+Odo3wuIAgOhVTlMAgywMMNenUffW14Xxq1iByHm6qdGHs6jzEiuK7WOpxTw0+iD5EKAR9lae2xBkEgjYgwR6iNq9PHZdd2ng1wlhcfuigltCdV0k+Mc8vszt+M8X+BXjkRT3qqzCcvMrOC2g1JBEzry7npf4H2gXFSArKygEgwRrI0P3gVwOMx73mDXDmIAWYAkCSJjc6nWvfhfG7mGzG3l5hBBE7bHpqJPlrtSWyI/x8Jf37c8Of2IjtJ9Nlv8Ap2YPptK5ThfbcERiBB0hkWQfGROh228elbzA8TzhMwA7wZkKkspgSyzAII21EGNPAUF+mtoeLFj5eZc0313LMH9zK9wwPeS6O7zKuUB7KXVPMCCc3NpzRlKnmOuprcY3FJicNhJe3h3uBLqAqzIIUArpl0+MAEkSYHWqgE1rMXwZWs4TF3y3cWBeulVYKzm/fV8OusAKAZILASACSs1zG4s8MuM1m2zGSyhp01D8w9EAGAQJA1ietYty4geF1CD+VaMr71e59QeVThr1q7cu3sOALTsAoVcoYqo7x8sAhs7Oh/N+2seLGLef6JluexT8Z77ZuD21JJYv2cw0OVhqjDdG6MPu6iRsa6DCdp7RUm8yWGUc2d1VSPnKxIDLPqI0kCRWkIrFkB3AP/7ofVpIoDtaV8m/mxiP7X/8f/dUVGCMHT0pSpJFKUoBVXF3jmS2phnzHNocqplzEAgjNLoBII1J6QbDuFBLEADckhQB4knYedUuEWVKLdKr3lxczNlAaXhis75RoAJ2AoD0XCMxHesGC7KoygxszAkyZgxsD46GrdKUApSlAKUpQHlewyvlzKDkYMs9GAYA+uGPvr1pSgFUOL8YTDoWYy2kKCMxkxIB6DUz5VU7RdoDhcgVQxYkkE/JG+2oJJEHbQ1xfGOJ/CLzXIIBgAHoAIH959tW2h2dK9qc+p88PkVur10aU4x637xKLmZJJJOs+f8Aj9tQRU71C7V6/B5knLWJ0FSKk1II3+6u47EYVhaLMG1MITEZdzlG+rbk7wvhXK8GVWv2w6hxPoHZzBypPm0D219FwllbFu3bzDQBRJjMQJMTuTqYrz+2dQlFU448H8y62XS23bnhyLJFXuHYFcXhFsuzD4PetgxHMMOyXLQbTqndNp1g6bVQY6GBJ6CYk+E9Kp8N7SdzcY5WRiAblhyk3ACqBkKsRmllUN6LcoMQSvmC9Lfae+xu3Bh7OXEJll7jKtu4GWFJCMWYQNDAIKRtIqb1oOGU+iwKn1MCD9hr24jw+5Ye47DPbd2fvBJYZogOsSAAFQMJEIshYrTYnjgU22BAslmD3CrQeV+7yNs+ZkaCuaQPFhQkywXEx3ahhca4oCuFtO3OnK4kLlGoJgnYjxFe4xVxvQskedx1t/YudveB03q0rSAddhuCD7jqPUaxv3giljMATA3PgAOpJ0A8TUg0X86V+mwvuvfw0rofwXjPoLX6/wD7KUApSozCYkSI08J2/YfdQE154i+Las7bKCT6gJNelUuLn4lp9HQP492SBcI88pJ9mmsUBRxnEmsKDiDacOSpsxBXMHKJmmCNFQkrqTI6KbnDsUBaQXblvOBDfGq0kaTmnWYn21XxgxQLnCWFuFcR3l4lLbFktYfB/Eg3AeZ87QBB5DzDrZwdjGJjADh+8tM91SHtLlCHG4nK4cQEK4buSJBzDKBrUEFj4bb+kt/XX76fDbf0lv66/fXguNx/co5wGG7wi4zILDaFUsFbUsywxdry5xmXkBE1avYvFK1pRgLJlry3G7nQhHxC23WGOWRbsuVY6i+ApMEgDD4bb+kt/XX76fDbf0lv66/fVZvh6fGHC4Zme1hJXuW7uyznGNe5FLO7r/kyNl8QYgGt7jsG/fYb4nLba3c73u7Np4u5sP3aEshhMpvy2nojUaUBq/htv6S39dfvp8Nt/SW/rr99eV3iGNFu434OsllLAAWZ17vFlFgNLjvUwgNwQCL7aDKSGNuY0lguEsoouAhxhg5Fu3fwwcZS/PnsvfbQKYtEDUggDNuIWhE3bQkwJuKJJ2G+9ZfDbf0lv66/fVvg+PZrtxb+Gs5PhBw9prVgnOQLtxrjT6CBAiE686PrBAFTiGDxiYm/ks23sDuTai1alu+uYdLi+hPxaW8S0zqL48BEg4HtdxNbmJIzJFsBRqvhJ166k1pDfX5y/WH319TxHFcXaGHNzCYUd9dyFRYYsq/CLFoKQHOptNeu54gZACNZrD4Vj+6P+RWs3ctHxK5u9NnGOus5YFy1h0y5f68a1eUbY6GtVqvku38FTbs3pJubnz7vyfLhfU6BlnwkTXoVr6D22v32tYi22EVLS9wUuLb5i4v4cEcshgwZyMuoCEMAdK+eZ9SvUdDoR61OtXOh1q1UW2sPOMZKrV6b+PJRTzwyZZqxmp0FSKsTjLnCeJCxcDEFlIKuoJUsrbgMIKtIBDDUMqnpW0vdrcziEy2yRmMh7zCQQe9caEEBlVQqhgNDXPxUEVy26Sm2W/OOXjB0V6myuO7F4Wcn1LD2rOQXbGIs3bt1pZS6WmuKRltrkZtLiwo6SARHox64zhrkK9yyCFIZWtOLr2W6MQFBRoMSmfrJjWvlFbTs72huYG6bloDVSCpnK3hIUiY6euqW3YmE3XLj2NfUtK9q5aU4+P4PsvZnixxFtszK7I+XOsQ4Kqyty6bMAY0lTEbVb4nw0X7Rt5mQEgysbqwbUEEEEjUdQTXHdl+3+Hu3yrWFsXb7KC6wVuNqEzGAZ1gEzvvtXe1RX0WUS3bFhlrVdC1b0Hk4JMVlRmusgVWdc+qqwRmUNBJicpIEnSNap4LtHZu30y5mS1mvXDlhQtpHYHXUkP3ZEiJA8qs/yg8EwmHwoyBLNyYthRzXIIzKxiSoEGSYEKOoFVv5M+zaXbN65eXMtwi2AZgqhVm9YLhR4ckGu6nTVfxnfZnnhL95nNbfZ06qhjllmx/nhjf7Ja/WGldxSubp6/8AWvNm7op/5v0Pnb4m5dhbaXbYb0rjKgKjKZhGbNnzQoJUrueYRMvhO6dXtoSOZbkEsxU6huYy7Bwu5JgnfSr9TXKdR44bFrcnLMqYZSCrKYkAqdRpqDselVuKKXK2gxUXRdDEBSYCbDMCB6XhO1RxWz6FxSUZWCs6hS2S4QpHOpBGc22gj5OmtWMPgwhmWZiILMZYjePBRPRQB5UBjd4Xacy1q0x01a2jEwIGpE7Vh+BrH0Fj9Vb/AIau0oCl+BrH0Fj9Vb/hp+BrH0Fj9Vb/AIau0oCl+BrH0Fj9Vb/hp+BrH0Fj9Vb/AIau0oCl+BrH0Fj9Vb/hqfwNY+gsfqrf8NXKr47GLZts7EAKDv1PQeZJ6VKTbwiG0llnzntA9q5fY20QIIUQqgHL1AA2Na3uF+av1RXrNRFe+r08K4KCXI8bZdOcnJvmYdyvRV9wr1wuLfDnPYZrdwDRk5TPQGPSExymQfCsagidxp+2spVQkmsLyMY2STzln0HjWOuutq5csi9dsg8y5QxDCSCpEBg4WGXoW5RWm7S43NhUFy2FuXdMrQxtiCWYGNDGgIgguK9+y/Gu8Xurhl0Egk6uggTruQSAfWp61o+0PERevmCCqAIpBBBmGdgRpqco/wBnVLp9Mo2dH38f395lPvXajVLp1/aPvdqXLu/CNbNQRTrT+6r8tRtQ0zVHqNQCQa3mHwtnGLlX4nEgABNMmII6Lt3dw+GzE6RNaL2e6gNa7Ib3J4ZshLd5rKOg7C3AnELGZQZYrDTykqwB9YPiPduPuNfCeB8evWXDgswRldvi0uELm5zncEoddD4nWvt+BxqX7a3LZzI4BB9f7CNiOhFeZ2zCXSKbXsx9fqXuzJR3HFPvPl38qvF1uYhLKkHuVOYg7NciV9iqp/SNd12GwJs4G0pLkwWIZGQqWJJXKwBgHqd99jXDt2bGJ4xeQDMiOblyXKzmykgMgkHM0fomTX1S1aCqFGwAA1J0HmdTWvXWRhp66I9ik/H/AKZ6WEpXTtl248jKlKVTFkcZSlKyMilxTDF1SAGyXFuFerZJIAnSZjQ+8GCLVq6HUMpkESD5Gs617OLFw5iq27p0k5QjgEka6c/MZESRtOpA2FKUoBSlKAUpSgFcP214jnui2Dy2xqPxzv64WB5Sa7ivmPG0i+/OLhLEswUqA0mQAd42q52NXGV7k/YuBV7Um41YXtZr6lRUioJr1p5sb1O1REUzUBi9sNuAY8f8bV6VGXwqCajCXECNqaUnWhIoBlqCY/x7qkGoIk0BPtrKw4UqzKGAOqkmCOokEEeysTV1uLORbBKkWgAnIgIAJI5gATBJOp3NYyz7PmZRx7Tddm0Q4yxcwzqpzibd5gpUMIZQ40uAgsBoG2letfXOEcHt4VDbtAhSzNEzBYyQPKvj2N4QMVb7+xcS5dKp3lgJkdWCRcYLPPzLmlR8omK7P+TG9ct2YvQiXDmsl3hrp17zKjN6I5TIAmZ13rzm0odJXvqXLCcfb9M4+HLiXmiluT3HHnxT9n6/iXeH8GbD8Xuuo+LxFl3nUw4e3mWfWc36XlXXVTs8ZsvdNpLttrgBJQMCQAYMxtB6VcqkunKbTmuOEvLkWdcYxT3e1ilKVoNpxlKUrIyFQROh2O48fI+VTSgNat1sMqi5lNpYQOJBRZy284O/yVLgjxIAki1hcfbuybdxHiJysGiZjY9YPury4txZcNbLtvso6s3QerxNcfwTtGUxDPeOlwHMQskQOWI1AG0f+a7qNDZdXKyK4L1+ByXauuqcYP2+h3tK87V9XnKytBgwQYI6aVquL9p7eHdV9MzzhSJQffrtI2PlXNXTOyW5BZZvnbCuO9J8Dc1TxHF7Ntir3UVgJIJjT7/LetLj+3FtRFpS5jc8qiR7zHs9dcpxPir4i5neJiAAIAA6ftqz0uyrLXm1OK9fI4NRtGFaxW8v08zoMX26bMwtoMsEKTMz0YjaN+X1a9K5a5eLMSSSSSST1J3NYTUmvS0aWqj/AM1gobtRZd12Y5vbWQqImpjwrpRoB2pFRvSKAUFINCdKAE0LVOaonWgJBoaMKigJqIqYqGoCxgruS4rSVyHMCN8y8ygHoSwAnpNW+L9pL+LBF5g3MGXSMkBlyr81dRI6lQZ0rXKs6DU+HU+yr2H4DiH2s3PaMu+3pRNaLFVGSnY0n3m6vpHHdgn4HnwfijYa9bup6VszHiNmX1EEj219/wALiBcRXWYYAiRB16EdD0I6GviZ7G3VXM5UAkAgSxUHQsYEZV3Ouwr6B2Q7QXHu5LyIi4jPctFZCs9sgX1XMdiCrjaT3x2E15va91Nzi63lrJd7OqtrTU1hHY0pSqItTjKUpWRkK0/HO0iYblHPcPyQdvNj09W9XeJcTTDpncmNgAJLGCQB7uulfMcRczMx15iSJJJ1JOpO58+tW+zdCtQ3KzO6vXxK3Xat0rdhzfoWOJ8UuYh89wzGwGgUeAH9+5iqhNRNTtXrYQjBbsVhI83KTk96Tyz2weNe0SbbspIgkGNPCvK5cLEkkkmSSTJJO5k1jU5aKKzlLj2kOTxhvgQDU0zUBrIgg/bU0y0FAQpqZoag9aAldqGpRSdgT0019mlbHDdnMRciLTDzbkHX50Gtc7a61/eSXxZnCuc+qmzWzUMda6Wz2GvH0ntrp+Mx9WwH2mr9nsGgMvddh4BQv2kmuKe1NNH3s/BM64bPvl7vqcbSJIA1M7dda+h2OyWGX+rLflMx+wED7K2WHwaWxCIifkqB+z2VxWbbrXUi38eH3OqGyZvrSS/fA+c2eAYhxy2n9ZGXf8qJrYWexF9vS7tfW2Y+vlBH213lK4J7Zvl1UkdkNl0rm2zlML2DUf0l1j5KAPHq0z06VsR2YwtsFmSQNSWZjEdYn+6t1SuKzXaizrTfhw+R1Q0lMOUV8/mUeFYjDus4ZrDAAT3RQwDtOXbrE1drUcaw6i7h7mVQ/fIDciGykjMhbfKVGoPRfKtliMUttczsFEga9SdgBuSegGtcjbfFnSljkLmKytGVzAzEhZyiSJgcxGmpAIXSSJFaWzcZe9tW1yN3yX8K2cFO/A5YaARbuqwtMNYN1gCQTk6PhXZ65dc3LjXbarcR7YK2w0AJmA0z2wSH3IMPECt1j+zFi6jqEW2XIYsqqDmAYSREGVZ1PiHYdaxBzP8A/WrP9mxXuX76mvf+ZeO/9Uu/qm/69KAmvHGYkWrbuZhFJMeXStTi+0bTFixdu9M+Vgs/V1HnpXPY/heNxDA3EYzsMyhV9maF/vqy0+i3mnbJRXe1ny+5x3avdWK4uT7lw8ynxbtDdxIhyoUGcqiBIHUnU9ffWsjxrf2exN9vS7tPW0n/ANoI+2tha7BfPvfVT37nX7K9Etbo6I7sZLHcUb0mque9JPPecftUgV3dvsRYG5ut62A/dUVdtdmcMu1lT6yzfvE1oltqhck3+/E2x2Vc+bSPnduwz6KrMToIBOvhp1rBLbNsCemgnWvqtxVS2w9FQrehAgQZygaA+HnWHDQRZtggA92khdBOVZjyrle3H/r9fwdK2Qv8/T8nzq1wO+21m7p4oR+2Ktp2PxLfIVY8XXX6pNfQqmtE9tXPqxS8/ubY7KqXNtnEWewl0+m9tfVmb2bAfbV2z2CQeldc6fJULr6yTp7K6qlc09qaqXvY+CR0R2fp4+76mjtdjcMN1dvW59/LFX8Pwazb9C1bB8coJ8NzJq7SuSepun1pt+J0Rorh1YpeBCiNtPVpU0pWg3ClKUApSlAKUpQClKUBU4phxcs3FKluViAvpEgErHnMf+K8lwkgAIyrHMt6698MxJLnIXJKk/JNwr+JprsKUBN7GX7gh7pCjpaU2i3mzBi0+SlR+yqPwy6l3uku3VtMEkZyzZmGKbR3llUrYMwQZiIkmrlUDw5zfFw3RlEQoQDbPlliZ0FxxO0O2gmaAt9wfpL/APvF7+Olav8AndhvnP8Aqrn8NKA3JpSlAKUrC5dCgsxAA1JJgCgM6VVfHjIGTmLNkUGV5pIIIIlcuVy0iQEbSRFYjCXDqbzZumVVCDyyGSR62J8CNSQMQnfM+YtkRsgAYqGIAzlipBYAkrExytINWrNlUUKgCqoAAGgAGwHlUYbDi2oUSY3J3JJlmPmSSfbXrQClKUApSlAKUpQClKUApSlAKUpQClKUAqKmlAU8PxIOpJS8sGGm2zZSNwxt5lXcbkDXSayXGC41tbT2iXuBJnPl5WJ5FMsRAlZEAyYANetzDhiG5gwEBld7bR4ZkIaPKYrOxeuWW7y25ZgIi6c4Zd8veEG4onrJA3KtQFDDMMOXt3LlzldgO+nMAIEliIykguJOgcamrNhVxZ7m06NmEOyOGCIYDklSYYgkL1nXZTHTdncZdu2s17KdeVwpQXBAlghJgTIBnUAHYgna1BGSv+D7f0dv6i/dSrFKgg4ylKwu3lQFmIVRuSYA6VkZGda7Cq14rccplVrmVQp9JWZASxYhoykhgB6VZJbuXlDMz2QRoilc4n5zMphvxV2jc9Llm0EUKogKAAPAAQB7qA8rWBRWLAGSSdWYgZjLZVJhZMkwBMnxqxSlAKUpQClKUApSlAKUpQClKUApSlAKUpQClKUApSlAUsVxQW3CZLrEgEFVXLqSAMzsozSNvMeIr0scQS5At/GlhoiAMxHWRso6EtAHUirDCRB1B0IOoIO4jqKwFt4gXr+X5ofLtoOdALhgaasaAvcN7SW7OGtIrfCHVUD90e8VRpnPeDlbKOgJJgADw3nCuLpiVZrebKrskspWSsSRPTWuPUi0vdpLMqkhWckwJJZ2c8qDWWYwBoJMCtt2EwrGwLzz8YPiwQRFsEkOQTo9xi11uvOqmcgqCDp6UpUEHz8X7r6oiKusG4Xzb792FBg+BZTqJHSs7GEObPcIZweWAwVNI5VLHXclt9YmABVmprIyIqaUoBSvHEYpbcZiZOwAZmPjCqCx9gqsL1925UREjQ3CS8+Pdp0IIgF1IgyOlAX6VT+DXT6V4D83aUfbcL/s91PweT6V6+fUbaf8O2s+2aAuCjCN9KpnhNs+l3jeIa9eYH1qXyn3VC8GsD+ptH1orfvA0BZtX1cSrKwmJUhhI3EjrXpVAcNOdyHKqxDAIAsEIiCZBmMgMCAdmkACvfCYgtmVoDocrRsdAVYeAKlTEmJjpNAWKUrC9eVPTZVgScxCwPHXpQGdKpfhiyfRuBz4Wwbs+ruw0nyrIcTWeYXEB0DOhRSeglvRPgGyk9JoC3SlKAUpSgFKUoBSlZYLDNiGK2zABh7gghPFR0Nzy2XduisB5WeGviLqi27ILebOwgrzLyqQRzNOUwIIUtquZZ3drsnb/rHu3fJmCr7VtBQfUZra4TCLaQIghR7d9SSTqSTJJOpJJNe1QQaniHZ5Gw1yxZCWVuwr5VCyrFRd9GOY28yhtwSDNbS2gUAAAACABoABsAPCsqVBApSlAcZSlKyMhSlKA1q/563+qp/xrlbGppQClKUApSlAKp4f+nvfk2f2XKUoDHjf+bXvzVz901wXZv8Ap7X51f2rSlAfT39E1S4h/Q3fzdz900pQEcL/AKC1+bt/uLVqlKAUpSgFKUoCK2vYn/Nm/wBYxf8A9i7SlQyGb+lKVBApSlAKUp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6" name="Picture 8" descr="Albemarle County, Virginia locator 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438400"/>
            <a:ext cx="4267200" cy="4267200"/>
          </a:xfrm>
          <a:prstGeom prst="rect">
            <a:avLst/>
          </a:prstGeom>
          <a:noFill/>
        </p:spPr>
      </p:pic>
      <p:pic>
        <p:nvPicPr>
          <p:cNvPr id="2058" name="Picture 10" descr="Green County, Kentucky locator ma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438400"/>
            <a:ext cx="4267200" cy="42672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Marriage and Children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u="sng" dirty="0"/>
              <a:t>Children</a:t>
            </a:r>
            <a:r>
              <a:rPr lang="en-US" dirty="0"/>
              <a:t>: </a:t>
            </a:r>
            <a:r>
              <a:rPr lang="en-US" sz="2200" dirty="0"/>
              <a:t>The children of Benjamin Greer and Nancy </a:t>
            </a:r>
            <a:r>
              <a:rPr lang="en-US" sz="2200" dirty="0" err="1"/>
              <a:t>Wilcoxson</a:t>
            </a:r>
            <a:r>
              <a:rPr lang="en-US" sz="2200" dirty="0"/>
              <a:t>;</a:t>
            </a:r>
          </a:p>
          <a:p>
            <a:r>
              <a:rPr lang="en-US" sz="2400" dirty="0"/>
              <a:t>Rachel Greer </a:t>
            </a:r>
            <a:r>
              <a:rPr lang="en-US" sz="1700" dirty="0"/>
              <a:t>(3/31/1768 – 1840)</a:t>
            </a:r>
          </a:p>
          <a:p>
            <a:r>
              <a:rPr lang="en-US" sz="2400" dirty="0"/>
              <a:t>John Greer </a:t>
            </a:r>
            <a:r>
              <a:rPr lang="en-US" sz="1700" dirty="0"/>
              <a:t>(1/14/1770 – 1850)</a:t>
            </a:r>
          </a:p>
          <a:p>
            <a:r>
              <a:rPr lang="en-US" sz="2400" dirty="0"/>
              <a:t>William Greer </a:t>
            </a:r>
            <a:r>
              <a:rPr lang="en-US" sz="1700" dirty="0"/>
              <a:t>(1/21/1772 – 1862)</a:t>
            </a:r>
          </a:p>
          <a:p>
            <a:r>
              <a:rPr lang="en-US" sz="2400" dirty="0"/>
              <a:t>Benjamin Greer Jr. </a:t>
            </a:r>
            <a:r>
              <a:rPr lang="en-US" sz="1700" dirty="0"/>
              <a:t>(2/14/1774 – Aft. 1800)</a:t>
            </a:r>
          </a:p>
          <a:p>
            <a:r>
              <a:rPr lang="en-US" sz="2400" dirty="0"/>
              <a:t>Nancy Ann Greer </a:t>
            </a:r>
            <a:r>
              <a:rPr lang="en-US" sz="1700" dirty="0"/>
              <a:t>(4/26/1776 – Death Unknown)</a:t>
            </a:r>
          </a:p>
          <a:p>
            <a:r>
              <a:rPr lang="en-US" sz="2400" dirty="0"/>
              <a:t>Jesse Greer Sr. </a:t>
            </a:r>
            <a:r>
              <a:rPr lang="en-US" sz="1700" dirty="0"/>
              <a:t>(11/14/1778 – 9/17/1869)</a:t>
            </a:r>
          </a:p>
          <a:p>
            <a:r>
              <a:rPr lang="en-US" sz="2600" b="1" dirty="0">
                <a:solidFill>
                  <a:srgbClr val="FF0000"/>
                </a:solidFill>
              </a:rPr>
              <a:t>David Greer </a:t>
            </a:r>
            <a:r>
              <a:rPr lang="en-US" sz="1700" dirty="0"/>
              <a:t>(My family’s ancestor) (2/2/1781 – 1850)</a:t>
            </a:r>
            <a:endParaRPr lang="en-US" sz="1700" b="1" dirty="0"/>
          </a:p>
          <a:p>
            <a:r>
              <a:rPr lang="en-US" sz="2400" dirty="0"/>
              <a:t>James Greer </a:t>
            </a:r>
            <a:r>
              <a:rPr lang="en-US" sz="1700" dirty="0"/>
              <a:t>(9/17/1783 – 1844)</a:t>
            </a:r>
          </a:p>
          <a:p>
            <a:r>
              <a:rPr lang="en-US" sz="2400" dirty="0"/>
              <a:t>Samuel Greer </a:t>
            </a:r>
            <a:r>
              <a:rPr lang="en-US" sz="1700" dirty="0"/>
              <a:t>(11/25/1785 – 4/20/1872)</a:t>
            </a:r>
          </a:p>
          <a:p>
            <a:r>
              <a:rPr lang="en-US" sz="2400" dirty="0"/>
              <a:t>Joshua Greer </a:t>
            </a:r>
            <a:r>
              <a:rPr lang="en-US" sz="1700" dirty="0"/>
              <a:t>(4/8/1788 – 1860)</a:t>
            </a:r>
          </a:p>
          <a:p>
            <a:r>
              <a:rPr lang="en-US" sz="2400" dirty="0"/>
              <a:t>Thomas Greer </a:t>
            </a:r>
            <a:r>
              <a:rPr lang="en-US" sz="1900" dirty="0"/>
              <a:t>(10/3/1790 – Death Unknown)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2"/>
          </p:nvPr>
        </p:nvSpPr>
        <p:spPr>
          <a:xfrm>
            <a:off x="457200" y="1676401"/>
            <a:ext cx="3008313" cy="3505200"/>
          </a:xfrm>
        </p:spPr>
        <p:txBody>
          <a:bodyPr>
            <a:normAutofit/>
          </a:bodyPr>
          <a:lstStyle/>
          <a:p>
            <a:r>
              <a:rPr lang="en-US" sz="3000" u="sng" dirty="0"/>
              <a:t>Marriage:</a:t>
            </a:r>
            <a:endParaRPr lang="en-US" sz="30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Nancy </a:t>
            </a:r>
            <a:r>
              <a:rPr lang="en-US" sz="2400" dirty="0" err="1"/>
              <a:t>Wilcoxson</a:t>
            </a:r>
            <a:r>
              <a:rPr lang="en-US" sz="2400" dirty="0"/>
              <a:t> (first wife)</a:t>
            </a:r>
          </a:p>
          <a:p>
            <a:endParaRPr lang="en-US" sz="2400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Sarah Atkinson (second wife)</a:t>
            </a:r>
          </a:p>
          <a:p>
            <a:endParaRPr lang="en-US" sz="2400" u="sng" dirty="0"/>
          </a:p>
          <a:p>
            <a:pPr>
              <a:buFont typeface="Arial" pitchFamily="34" charset="0"/>
              <a:buChar char="•"/>
            </a:pP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1600" y="5867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*Information on the children of Benjamin and Sarah Atkinson was not found.*</a:t>
            </a:r>
          </a:p>
        </p:txBody>
      </p:sp>
    </p:spTree>
  </p:cSld>
  <p:clrMapOvr>
    <a:masterClrMapping/>
  </p:clrMapOvr>
  <p:transition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Benjamin Greer’s Migration Patterns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Migration: </a:t>
            </a:r>
            <a:r>
              <a:rPr lang="en-US" dirty="0"/>
              <a:t>Albemarle Co, VA to Wilkes Co, NC in 1760’s.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Migration: </a:t>
            </a:r>
            <a:r>
              <a:rPr lang="en-US" dirty="0"/>
              <a:t>Wilkes Co to “Old Fields”, Ashe Co in 1780’s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Migration: </a:t>
            </a:r>
            <a:r>
              <a:rPr lang="en-US" dirty="0"/>
              <a:t>Ashe Co, NC  to Green County KY after second marriage.  </a:t>
            </a:r>
          </a:p>
        </p:txBody>
      </p:sp>
    </p:spTree>
  </p:cSld>
  <p:clrMapOvr>
    <a:masterClrMapping/>
  </p:clrMapOvr>
  <p:transition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477962"/>
          </a:xfrm>
        </p:spPr>
        <p:txBody>
          <a:bodyPr>
            <a:normAutofit/>
          </a:bodyPr>
          <a:lstStyle/>
          <a:p>
            <a:r>
              <a:rPr lang="en-US" sz="3600" dirty="0"/>
              <a:t>Helping to Build a County; The Wilkes Years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52400" y="2133600"/>
            <a:ext cx="4041775" cy="750887"/>
          </a:xfrm>
        </p:spPr>
        <p:txBody>
          <a:bodyPr>
            <a:normAutofit/>
          </a:bodyPr>
          <a:lstStyle/>
          <a:p>
            <a:r>
              <a:rPr lang="en-US" sz="3200" dirty="0"/>
              <a:t>History of Wilkes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152400" y="2895600"/>
            <a:ext cx="8763000" cy="3840163"/>
          </a:xfrm>
        </p:spPr>
        <p:txBody>
          <a:bodyPr>
            <a:normAutofit/>
          </a:bodyPr>
          <a:lstStyle/>
          <a:p>
            <a:pPr marL="651510" indent="-514350">
              <a:buFont typeface="Wingdings" pitchFamily="2" charset="2"/>
              <a:buChar char="v"/>
            </a:pPr>
            <a:r>
              <a:rPr lang="en-US" sz="3600" dirty="0"/>
              <a:t>Indian Occupation</a:t>
            </a:r>
            <a:endParaRPr lang="en-US" sz="3600" b="1" dirty="0"/>
          </a:p>
          <a:p>
            <a:pPr marL="651510" indent="-514350">
              <a:buFont typeface="Wingdings" pitchFamily="2" charset="2"/>
              <a:buChar char="v"/>
            </a:pPr>
            <a:r>
              <a:rPr lang="en-US" sz="3600" dirty="0"/>
              <a:t>Area settled by the Moravians in 1752.</a:t>
            </a:r>
          </a:p>
          <a:p>
            <a:pPr marL="651510" indent="-514350">
              <a:buFont typeface="Wingdings" pitchFamily="2" charset="2"/>
              <a:buChar char="v"/>
            </a:pPr>
            <a:r>
              <a:rPr lang="en-US" sz="3600" dirty="0"/>
              <a:t>Daniel Boone’s Home</a:t>
            </a:r>
          </a:p>
          <a:p>
            <a:pPr marL="651510" indent="-514350">
              <a:buFont typeface="Wingdings" pitchFamily="2" charset="2"/>
              <a:buChar char="v"/>
            </a:pPr>
            <a:r>
              <a:rPr lang="en-US" sz="3600" dirty="0"/>
              <a:t>1777 NC Assembly</a:t>
            </a:r>
          </a:p>
          <a:p>
            <a:pPr marL="651510" indent="-514350">
              <a:buFont typeface="Wingdings" pitchFamily="2" charset="2"/>
              <a:buChar char="v"/>
            </a:pPr>
            <a:r>
              <a:rPr lang="en-US" sz="3600" dirty="0"/>
              <a:t>Battle at King’s Mtn. </a:t>
            </a:r>
          </a:p>
        </p:txBody>
      </p:sp>
      <p:pic>
        <p:nvPicPr>
          <p:cNvPr id="24578" name="Picture 2" descr="http://upload.wikimedia.org/wikipedia/commons/thumb/f/f2/Map_of_Wilkes_County_North_Carolina_With_Municipal_and_Township_Labels.PNG/300px-Map_of_Wilkes_County_North_Carolina_With_Municipal_and_Township_Label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7137" y="304800"/>
            <a:ext cx="3423963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http://pics2.city-data.com/city/maps3/cms39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4114800" cy="4648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0"/>
            <a:ext cx="4419600" cy="914400"/>
          </a:xfrm>
        </p:spPr>
        <p:txBody>
          <a:bodyPr>
            <a:normAutofit/>
          </a:bodyPr>
          <a:lstStyle/>
          <a:p>
            <a:r>
              <a:rPr lang="en-US" sz="4800" dirty="0"/>
              <a:t>Constable Greer</a:t>
            </a:r>
          </a:p>
        </p:txBody>
      </p:sp>
      <p:pic>
        <p:nvPicPr>
          <p:cNvPr id="14340" name="Picture 4" descr="http://www.lazy-bear-lodge.com/Images/Waterfalls/Moravian04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685800"/>
            <a:ext cx="3667828" cy="275298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4346" name="Picture 10" descr="http://www.topozone.com/map_get.asp?z=17&amp;e=482061.443927248&amp;n=3993440.1098506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864429"/>
            <a:ext cx="4800600" cy="29935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1143000"/>
          </a:xfrm>
        </p:spPr>
        <p:txBody>
          <a:bodyPr/>
          <a:lstStyle/>
          <a:p>
            <a:r>
              <a:rPr lang="en-US" dirty="0"/>
              <a:t>Life in Ashe County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343400"/>
          </a:xfrm>
        </p:spPr>
        <p:txBody>
          <a:bodyPr>
            <a:noAutofit/>
          </a:bodyPr>
          <a:lstStyle/>
          <a:p>
            <a:r>
              <a:rPr lang="en-US" dirty="0"/>
              <a:t>Moved to Ashe Co in the 1780’s.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Settled in “Old Fields”.</a:t>
            </a:r>
          </a:p>
          <a:p>
            <a:endParaRPr lang="en-US" dirty="0"/>
          </a:p>
          <a:p>
            <a:r>
              <a:rPr lang="en-US" dirty="0"/>
              <a:t>Early Ashe Co living…</a:t>
            </a:r>
          </a:p>
        </p:txBody>
      </p:sp>
      <p:pic>
        <p:nvPicPr>
          <p:cNvPr id="10242" name="Picture 2" descr="Old Fields Section of Ashe Coun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429000"/>
            <a:ext cx="4838701" cy="32419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Picture 2" descr="http://1.bp.blogspot.com/_sgt5wurzEpU/S0lpRP-5CII/AAAAAAAAAKk/PB7W6650dLM/s400/300px-Map_of_Ashe_County_North_Carolina_With_Municipal_and_Township_Label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47442" y="152400"/>
            <a:ext cx="3523532" cy="312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Church </a:t>
            </a:r>
            <a:r>
              <a:rPr lang="en-US" sz="4000" dirty="0" err="1"/>
              <a:t>Go’er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62200"/>
            <a:ext cx="4038600" cy="3763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/>
              <a:t>Three Forks Baptist Church</a:t>
            </a:r>
          </a:p>
          <a:p>
            <a:pPr>
              <a:buFont typeface="Wingdings" pitchFamily="2" charset="2"/>
              <a:buChar char="v"/>
            </a:pPr>
            <a:endParaRPr lang="en-US" sz="3600" dirty="0"/>
          </a:p>
          <a:p>
            <a:pPr>
              <a:buFont typeface="Wingdings" pitchFamily="2" charset="2"/>
              <a:buChar char="v"/>
            </a:pPr>
            <a:r>
              <a:rPr lang="en-US" sz="3600" dirty="0"/>
              <a:t>Left church in 1801 due to intemperance.</a:t>
            </a:r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  <p:pic>
        <p:nvPicPr>
          <p:cNvPr id="5" name="Picture 10" descr="http://www.apptrav.com/popcorn-sutton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2840" y="228600"/>
            <a:ext cx="5280660" cy="6324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arm5.staticflickr.com/4047/4311804815_19d2be18f1_z.jpg?zz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7239000" cy="494288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838200" y="1524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Kunstler Script" pitchFamily="66" charset="0"/>
              </a:rPr>
              <a:t>The State of Who?</a:t>
            </a:r>
          </a:p>
        </p:txBody>
      </p:sp>
    </p:spTree>
  </p:cSld>
  <p:clrMapOvr>
    <a:masterClrMapping/>
  </p:clrMapOvr>
  <p:transition>
    <p:strips dir="r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622</Words>
  <Application>Microsoft Office PowerPoint</Application>
  <PresentationFormat>On-screen Show (4:3)</PresentationFormat>
  <Paragraphs>133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Kunstler Script</vt:lpstr>
      <vt:lpstr>Times New Roman</vt:lpstr>
      <vt:lpstr>Wingdings</vt:lpstr>
      <vt:lpstr>Office Theme</vt:lpstr>
      <vt:lpstr>Benjamin Greer and Family</vt:lpstr>
      <vt:lpstr>Biological Background</vt:lpstr>
      <vt:lpstr>Marriage and Children</vt:lpstr>
      <vt:lpstr>Benjamin Greer’s Migration Patterns</vt:lpstr>
      <vt:lpstr>Helping to Build a County; The Wilkes Years</vt:lpstr>
      <vt:lpstr>Constable Greer</vt:lpstr>
      <vt:lpstr>Life in Ashe County</vt:lpstr>
      <vt:lpstr>Church Go’er</vt:lpstr>
      <vt:lpstr>PowerPoint Presentation</vt:lpstr>
      <vt:lpstr>Kentucky  Bound _______________________________ </vt:lpstr>
      <vt:lpstr>The Final Days</vt:lpstr>
      <vt:lpstr>Primary Sources</vt:lpstr>
      <vt:lpstr>PowerPoint Presentation</vt:lpstr>
      <vt:lpstr>Secondary Sources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Benjamin Greer and Family</dc:title>
  <dc:creator>Anthony</dc:creator>
  <cp:lastModifiedBy>Barbara Holliman</cp:lastModifiedBy>
  <cp:revision>73</cp:revision>
  <dcterms:created xsi:type="dcterms:W3CDTF">2012-03-26T13:57:01Z</dcterms:created>
  <dcterms:modified xsi:type="dcterms:W3CDTF">2017-06-15T08:37:43Z</dcterms:modified>
</cp:coreProperties>
</file>