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17" r:id="rId3"/>
    <p:sldId id="318" r:id="rId4"/>
    <p:sldId id="320" r:id="rId5"/>
    <p:sldId id="257" r:id="rId6"/>
    <p:sldId id="258" r:id="rId7"/>
    <p:sldId id="259" r:id="rId8"/>
    <p:sldId id="274" r:id="rId9"/>
    <p:sldId id="329" r:id="rId10"/>
    <p:sldId id="273" r:id="rId11"/>
    <p:sldId id="271" r:id="rId12"/>
    <p:sldId id="262" r:id="rId13"/>
    <p:sldId id="264" r:id="rId14"/>
    <p:sldId id="266" r:id="rId15"/>
    <p:sldId id="267" r:id="rId16"/>
    <p:sldId id="280" r:id="rId17"/>
    <p:sldId id="282" r:id="rId18"/>
    <p:sldId id="283" r:id="rId19"/>
    <p:sldId id="284" r:id="rId20"/>
    <p:sldId id="285" r:id="rId21"/>
    <p:sldId id="286" r:id="rId22"/>
    <p:sldId id="287" r:id="rId23"/>
    <p:sldId id="288" r:id="rId24"/>
    <p:sldId id="289" r:id="rId25"/>
    <p:sldId id="321" r:id="rId26"/>
    <p:sldId id="315" r:id="rId27"/>
    <p:sldId id="294" r:id="rId28"/>
    <p:sldId id="308" r:id="rId29"/>
    <p:sldId id="309" r:id="rId30"/>
    <p:sldId id="296" r:id="rId31"/>
    <p:sldId id="297" r:id="rId32"/>
    <p:sldId id="311" r:id="rId33"/>
    <p:sldId id="323" r:id="rId34"/>
    <p:sldId id="307" r:id="rId35"/>
    <p:sldId id="326" r:id="rId36"/>
    <p:sldId id="33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9" autoAdjust="0"/>
    <p:restoredTop sz="86430" autoAdjust="0"/>
  </p:normalViewPr>
  <p:slideViewPr>
    <p:cSldViewPr>
      <p:cViewPr varScale="1">
        <p:scale>
          <a:sx n="40" d="100"/>
          <a:sy n="40" d="100"/>
        </p:scale>
        <p:origin x="378" y="54"/>
      </p:cViewPr>
      <p:guideLst>
        <p:guide orient="horz" pos="2160"/>
        <p:guide pos="2880"/>
      </p:guideLst>
    </p:cSldViewPr>
  </p:slideViewPr>
  <p:outlineViewPr>
    <p:cViewPr>
      <p:scale>
        <a:sx n="33" d="100"/>
        <a:sy n="33" d="100"/>
      </p:scale>
      <p:origin x="0" y="1627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8A346F-1C39-48BD-B5E4-4AE0D128C52F}" type="datetimeFigureOut">
              <a:rPr lang="en-US" smtClean="0"/>
              <a:pPr/>
              <a:t>3/13/2016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565072-D500-463A-84EA-FBDD61BC0470}" type="slidenum">
              <a:rPr lang="en-US" smtClean="0"/>
              <a:pPr/>
              <a:t>‹#›</a:t>
            </a:fld>
            <a:endParaRPr lang="en-US"/>
          </a:p>
        </p:txBody>
      </p:sp>
    </p:spTree>
    <p:extLst>
      <p:ext uri="{BB962C8B-B14F-4D97-AF65-F5344CB8AC3E}">
        <p14:creationId xmlns:p14="http://schemas.microsoft.com/office/powerpoint/2010/main" val="24992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eorgia" pitchFamily="18" charset="0"/>
              </a:rPr>
              <a:t>The Parish of St. Mary’s, Bedford, Bedfordshire where Christopher Holyman was baptized in 1618.</a:t>
            </a:r>
            <a:r>
              <a:rPr lang="en-US" baseline="0" dirty="0" smtClean="0">
                <a:latin typeface="Georgia" pitchFamily="18" charset="0"/>
              </a:rPr>
              <a:t> Christopher was born in 1618 and died in 1691 at his plantation, Mill Swamp, Isle of Wight, Virginia.  His sister, Judith, who made the trip to Virginia, was born in 1621.  </a:t>
            </a:r>
          </a:p>
          <a:p>
            <a:endParaRPr lang="en-US" dirty="0" smtClean="0">
              <a:latin typeface="Georgia" pitchFamily="18" charset="0"/>
            </a:endParaRPr>
          </a:p>
          <a:p>
            <a:endParaRPr lang="en-US" dirty="0" smtClean="0">
              <a:latin typeface="Georgia" pitchFamily="18" charset="0"/>
            </a:endParaRP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1</a:t>
            </a:fld>
            <a:endParaRPr lang="en-US" dirty="0"/>
          </a:p>
        </p:txBody>
      </p:sp>
    </p:spTree>
    <p:extLst>
      <p:ext uri="{BB962C8B-B14F-4D97-AF65-F5344CB8AC3E}">
        <p14:creationId xmlns:p14="http://schemas.microsoft.com/office/powerpoint/2010/main" val="121052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eorgia" pitchFamily="18" charset="0"/>
              </a:rPr>
              <a:t>This</a:t>
            </a:r>
            <a:r>
              <a:rPr lang="en-US" baseline="0" dirty="0" smtClean="0">
                <a:latin typeface="Georgia" pitchFamily="18" charset="0"/>
              </a:rPr>
              <a:t> thatched home stands on the grounds of the Holyman manor home and farm of the 15</a:t>
            </a:r>
            <a:r>
              <a:rPr lang="en-US" baseline="30000" dirty="0" smtClean="0">
                <a:latin typeface="Georgia" pitchFamily="18" charset="0"/>
              </a:rPr>
              <a:t>th</a:t>
            </a:r>
            <a:r>
              <a:rPr lang="en-US" baseline="0" dirty="0" smtClean="0">
                <a:latin typeface="Georgia" pitchFamily="18" charset="0"/>
              </a:rPr>
              <a:t> and 16</a:t>
            </a:r>
            <a:r>
              <a:rPr lang="en-US" baseline="30000" dirty="0" smtClean="0">
                <a:latin typeface="Georgia" pitchFamily="18" charset="0"/>
              </a:rPr>
              <a:t>th</a:t>
            </a:r>
            <a:r>
              <a:rPr lang="en-US" baseline="0" dirty="0" smtClean="0">
                <a:latin typeface="Georgia" pitchFamily="18" charset="0"/>
              </a:rPr>
              <a:t> centuries.  Until the 1980s, this had remained a working farm.  Since the late 1980s, the Caroline Stonham family has renewed and modernized the Holyman House without sacrificing its history and much of its interior.</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10</a:t>
            </a:fld>
            <a:endParaRPr lang="en-US" dirty="0"/>
          </a:p>
        </p:txBody>
      </p:sp>
    </p:spTree>
    <p:extLst>
      <p:ext uri="{BB962C8B-B14F-4D97-AF65-F5344CB8AC3E}">
        <p14:creationId xmlns:p14="http://schemas.microsoft.com/office/powerpoint/2010/main" val="2516198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Georgia" pitchFamily="18" charset="0"/>
                <a:ea typeface="+mn-ea"/>
                <a:cs typeface="+mn-cs"/>
              </a:rPr>
              <a:t>This sign is on the renovated mews of the Holyman Farm in Cuddington, Buckinghamshire, England.  The monk represents The Rt. Rev. John Holyman (1495-1558) who was a Roman Catholic brother before becoming Bishop of Bristol, England, 1554-1558. </a:t>
            </a:r>
            <a:endParaRPr lang="en-US" i="0" dirty="0" smtClean="0">
              <a:latin typeface="Georgia" pitchFamily="18" charset="0"/>
            </a:endParaRPr>
          </a:p>
          <a:p>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11</a:t>
            </a:fld>
            <a:endParaRPr lang="en-US" dirty="0"/>
          </a:p>
        </p:txBody>
      </p:sp>
    </p:spTree>
    <p:extLst>
      <p:ext uri="{BB962C8B-B14F-4D97-AF65-F5344CB8AC3E}">
        <p14:creationId xmlns:p14="http://schemas.microsoft.com/office/powerpoint/2010/main" val="1597587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eorgia" pitchFamily="18" charset="0"/>
              </a:rPr>
              <a:t>In</a:t>
            </a:r>
            <a:r>
              <a:rPr lang="en-US" baseline="0" dirty="0" smtClean="0">
                <a:latin typeface="Georgia" pitchFamily="18" charset="0"/>
              </a:rPr>
              <a:t> this cemetery and possibly in the nave, lie in the dust of John Holyman (d 1521) and his son, John (d 1533), Thomas (d 1558), his wife Dorothy Clark and many more Holymans, direct ancestors of the Hollimans in America today.  Dorothy’s father was named Christopher, and that name was given to Christopher Holyman (d 1588) who married Margaret Lee of Dinton and moved to Sherington, Buckinghamshire.  </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12</a:t>
            </a:fld>
            <a:endParaRPr lang="en-US" dirty="0"/>
          </a:p>
        </p:txBody>
      </p:sp>
    </p:spTree>
    <p:extLst>
      <p:ext uri="{BB962C8B-B14F-4D97-AF65-F5344CB8AC3E}">
        <p14:creationId xmlns:p14="http://schemas.microsoft.com/office/powerpoint/2010/main" val="549532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eorgia" pitchFamily="18" charset="0"/>
              </a:rPr>
              <a:t>Holymans</a:t>
            </a:r>
            <a:r>
              <a:rPr lang="en-US" baseline="0" dirty="0" smtClean="0">
                <a:latin typeface="Georgia" pitchFamily="18" charset="0"/>
              </a:rPr>
              <a:t> were baptized from this font for hundreds of years in Cuddington, Buckinghamshire.</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13</a:t>
            </a:fld>
            <a:endParaRPr lang="en-US" dirty="0"/>
          </a:p>
        </p:txBody>
      </p:sp>
    </p:spTree>
    <p:extLst>
      <p:ext uri="{BB962C8B-B14F-4D97-AF65-F5344CB8AC3E}">
        <p14:creationId xmlns:p14="http://schemas.microsoft.com/office/powerpoint/2010/main" val="1419946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Baptized in Cuddington in 1495, The Rt.</a:t>
            </a:r>
            <a:r>
              <a:rPr lang="en-US" baseline="0" dirty="0" smtClean="0"/>
              <a:t> Rev. John Holyman</a:t>
            </a:r>
            <a:r>
              <a:rPr lang="en-US" dirty="0" smtClean="0"/>
              <a:t> studied at</a:t>
            </a:r>
            <a:r>
              <a:rPr lang="en-US" baseline="0" dirty="0" smtClean="0"/>
              <a:t> Oxford, was a monk at Reading, preached against Henry VIII’s divorce and remarriage, and was ‘exiled’ to a parish church in Ireland for a time.  Later pastor at Long </a:t>
            </a:r>
            <a:r>
              <a:rPr lang="en-US" baseline="0" dirty="0" err="1" smtClean="0"/>
              <a:t>Hanborough</a:t>
            </a:r>
            <a:r>
              <a:rPr lang="en-US" baseline="0" dirty="0" smtClean="0"/>
              <a:t> and served on the commission that found Archbishop Cranmer guilty of heresy.  After Cranmer burned at the stake, appointed Bishop of Bristol during Reign of Mary Tutor (Bloody Mary) and sent five Protestants to be burned.  Mercifully died of natural causes one month after Queen Mary.  He was a brother of either John or Thomas Holyman of Cuddington.</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14</a:t>
            </a:fld>
            <a:endParaRPr lang="en-US" dirty="0"/>
          </a:p>
        </p:txBody>
      </p:sp>
    </p:spTree>
    <p:extLst>
      <p:ext uri="{BB962C8B-B14F-4D97-AF65-F5344CB8AC3E}">
        <p14:creationId xmlns:p14="http://schemas.microsoft.com/office/powerpoint/2010/main" val="153701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eorgia" pitchFamily="18" charset="0"/>
              </a:rPr>
              <a:t>The</a:t>
            </a:r>
            <a:r>
              <a:rPr lang="en-US" baseline="0" dirty="0" smtClean="0">
                <a:latin typeface="Georgia" pitchFamily="18" charset="0"/>
              </a:rPr>
              <a:t> Rt. Rev. John Holyman, former rector of this parish and Bishop of Bristol (1854-1558) and brother of one of our direct great grandfathers, lies buried in the church itself.  Long Hanborough is only five miles from Blandon, where lies buried the greatest Englishman of the 20</a:t>
            </a:r>
            <a:r>
              <a:rPr lang="en-US" baseline="30000" dirty="0" smtClean="0">
                <a:latin typeface="Georgia" pitchFamily="18" charset="0"/>
              </a:rPr>
              <a:t>th</a:t>
            </a:r>
            <a:r>
              <a:rPr lang="en-US" baseline="0" dirty="0" smtClean="0">
                <a:latin typeface="Georgia" pitchFamily="18" charset="0"/>
              </a:rPr>
              <a:t> Century, Winston S. Churchill.</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15</a:t>
            </a:fld>
            <a:endParaRPr lang="en-US" dirty="0"/>
          </a:p>
        </p:txBody>
      </p:sp>
    </p:spTree>
    <p:extLst>
      <p:ext uri="{BB962C8B-B14F-4D97-AF65-F5344CB8AC3E}">
        <p14:creationId xmlns:p14="http://schemas.microsoft.com/office/powerpoint/2010/main" val="12537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Christopher</a:t>
            </a:r>
            <a:r>
              <a:rPr lang="en-US" baseline="0" dirty="0" smtClean="0"/>
              <a:t> Holyman and Margaret Lee probably married ca 1570.  Dinton is located only 3 miles from Cuddington.  Both the Lees and Holymans were socially prominent in the middle 1500s.  The Lees continued to rise politically.  Christopher, not the first born son, inherited no land.  His second son, Thomas, inherited no land.  Thomas’ second son, Christopher Holyman (b 1618) migrated to Virginia in 1650 and died in 1691 owning 1,020 acres.  Part of this acreage remains in the Holleman family to this day.</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16</a:t>
            </a:fld>
            <a:endParaRPr lang="en-US" dirty="0"/>
          </a:p>
        </p:txBody>
      </p:sp>
    </p:spTree>
    <p:extLst>
      <p:ext uri="{BB962C8B-B14F-4D97-AF65-F5344CB8AC3E}">
        <p14:creationId xmlns:p14="http://schemas.microsoft.com/office/powerpoint/2010/main" val="1818393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George Lamb, curator points out brass memorials for Lee</a:t>
            </a:r>
            <a:r>
              <a:rPr lang="en-US" baseline="0" dirty="0" smtClean="0"/>
              <a:t> families at St Peter and St Paul, Dinton, Buckinghamshire, England.  These celebrate the lives of Margaret Lee’s brother Thomas and his wife, and her grandparents.  </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17</a:t>
            </a:fld>
            <a:endParaRPr lang="en-US" dirty="0"/>
          </a:p>
        </p:txBody>
      </p:sp>
    </p:spTree>
    <p:extLst>
      <p:ext uri="{BB962C8B-B14F-4D97-AF65-F5344CB8AC3E}">
        <p14:creationId xmlns:p14="http://schemas.microsoft.com/office/powerpoint/2010/main" val="239615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eorgia" pitchFamily="18" charset="0"/>
              </a:rPr>
              <a:t>The</a:t>
            </a:r>
            <a:r>
              <a:rPr lang="en-US" baseline="0" dirty="0" smtClean="0">
                <a:latin typeface="Georgia" pitchFamily="18" charset="0"/>
              </a:rPr>
              <a:t> Lees continued to rise through marriages and politics.  By the early 1600s, the Lees had moved to Hartwell House in Stone, near Aylesbury, Buckinghamshire.  Hartwell House today is on the National Trust, one of three historic hotels in England.  Above Anne Holmes, professional genealogist from England, Jeanette Holiman Stewart and Glenn Holliman, descendants of the Lees and Holymans in the hotel.</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18</a:t>
            </a:fld>
            <a:endParaRPr lang="en-US" dirty="0"/>
          </a:p>
        </p:txBody>
      </p:sp>
    </p:spTree>
    <p:extLst>
      <p:ext uri="{BB962C8B-B14F-4D97-AF65-F5344CB8AC3E}">
        <p14:creationId xmlns:p14="http://schemas.microsoft.com/office/powerpoint/2010/main" val="1748401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eorgia" pitchFamily="18" charset="0"/>
              </a:rPr>
              <a:t>The</a:t>
            </a:r>
            <a:r>
              <a:rPr lang="en-US" baseline="0" dirty="0" smtClean="0">
                <a:latin typeface="Georgia" pitchFamily="18" charset="0"/>
              </a:rPr>
              <a:t> opulence of the Hartwell House reflects the affluence of the Lee families from previous centuries. Alas, Thomas Holyman (1580 ca – 1650 ca) ran an inn and made shoes to support his large family during the Depression of the 1620s in England.</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19</a:t>
            </a:fld>
            <a:endParaRPr lang="en-US" dirty="0"/>
          </a:p>
        </p:txBody>
      </p:sp>
    </p:spTree>
    <p:extLst>
      <p:ext uri="{BB962C8B-B14F-4D97-AF65-F5344CB8AC3E}">
        <p14:creationId xmlns:p14="http://schemas.microsoft.com/office/powerpoint/2010/main" val="306030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 London on the map, and move approximately 35 miles</a:t>
            </a:r>
            <a:r>
              <a:rPr lang="en-US" baseline="0" dirty="0" smtClean="0"/>
              <a:t> gently north and east to our 15</a:t>
            </a:r>
            <a:r>
              <a:rPr lang="en-US" baseline="30000" dirty="0" smtClean="0"/>
              <a:t>th</a:t>
            </a:r>
            <a:r>
              <a:rPr lang="en-US" baseline="0" dirty="0" smtClean="0"/>
              <a:t> century Holyman sites.</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a:t>
            </a:fld>
            <a:endParaRPr lang="en-US" dirty="0"/>
          </a:p>
        </p:txBody>
      </p:sp>
    </p:spTree>
    <p:extLst>
      <p:ext uri="{BB962C8B-B14F-4D97-AF65-F5344CB8AC3E}">
        <p14:creationId xmlns:p14="http://schemas.microsoft.com/office/powerpoint/2010/main" val="2206530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Parish home of Christopher</a:t>
            </a:r>
            <a:r>
              <a:rPr lang="en-US" baseline="0" dirty="0" smtClean="0"/>
              <a:t> Holyman where in the 1580s, Christopher and another prominent gentleman, went to the bishop and had the vicar dismissed.  Christopher and his wife, Margaret Lee Holyman, may be buried here in Sherington, Buckinghamshire, only 12 miles from Bedford, Bedfordshire.  </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20</a:t>
            </a:fld>
            <a:endParaRPr lang="en-US" dirty="0"/>
          </a:p>
        </p:txBody>
      </p:sp>
    </p:spTree>
    <p:extLst>
      <p:ext uri="{BB962C8B-B14F-4D97-AF65-F5344CB8AC3E}">
        <p14:creationId xmlns:p14="http://schemas.microsoft.com/office/powerpoint/2010/main" val="698273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eorgia" pitchFamily="18" charset="0"/>
              </a:rPr>
              <a:t>From</a:t>
            </a:r>
            <a:r>
              <a:rPr lang="en-US" baseline="0" dirty="0" smtClean="0">
                <a:latin typeface="Georgia" pitchFamily="18" charset="0"/>
              </a:rPr>
              <a:t> Sherington, Christopher’s son Thomas, migrated the 10 miles or so to Bedford and there began a career running the Blue Boar Inn and as a leather maker.  He married Helen </a:t>
            </a:r>
            <a:r>
              <a:rPr lang="en-US" baseline="0" dirty="0" err="1" smtClean="0">
                <a:latin typeface="Georgia" pitchFamily="18" charset="0"/>
              </a:rPr>
              <a:t>Poynard</a:t>
            </a:r>
            <a:r>
              <a:rPr lang="en-US" baseline="0" dirty="0" smtClean="0">
                <a:latin typeface="Georgia" pitchFamily="18" charset="0"/>
              </a:rPr>
              <a:t> in 1608 in St. Peters on the north side of the Great Ouse River.</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21</a:t>
            </a:fld>
            <a:endParaRPr lang="en-US" dirty="0"/>
          </a:p>
        </p:txBody>
      </p:sp>
    </p:spTree>
    <p:extLst>
      <p:ext uri="{BB962C8B-B14F-4D97-AF65-F5344CB8AC3E}">
        <p14:creationId xmlns:p14="http://schemas.microsoft.com/office/powerpoint/2010/main" val="377518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dirty="0" smtClean="0">
                <a:solidFill>
                  <a:schemeClr val="tx1"/>
                </a:solidFill>
                <a:latin typeface="Georgia" pitchFamily="18" charset="0"/>
                <a:ea typeface="+mn-ea"/>
                <a:cs typeface="+mn-cs"/>
              </a:rPr>
              <a:t>Burial records state Eleanor Holyman was buried in the church yard in 1653</a:t>
            </a:r>
            <a:r>
              <a:rPr lang="en-US" sz="1200" i="0" kern="1200" baseline="0" dirty="0" smtClean="0">
                <a:solidFill>
                  <a:schemeClr val="tx1"/>
                </a:solidFill>
                <a:latin typeface="Georgia" pitchFamily="18" charset="0"/>
                <a:ea typeface="+mn-ea"/>
                <a:cs typeface="+mn-cs"/>
              </a:rPr>
              <a:t> of St. Mary’s above, </a:t>
            </a:r>
            <a:r>
              <a:rPr lang="en-US" sz="1200" i="0" kern="1200" dirty="0" smtClean="0">
                <a:solidFill>
                  <a:schemeClr val="tx1"/>
                </a:solidFill>
                <a:latin typeface="Georgia" pitchFamily="18" charset="0"/>
                <a:ea typeface="+mn-ea"/>
                <a:cs typeface="+mn-cs"/>
              </a:rPr>
              <a:t> a person believed to be the wife of Thomas.  Here</a:t>
            </a:r>
            <a:r>
              <a:rPr lang="en-US" sz="1200" i="0" kern="1200" baseline="0" dirty="0" smtClean="0">
                <a:solidFill>
                  <a:schemeClr val="tx1"/>
                </a:solidFill>
                <a:latin typeface="Georgia" pitchFamily="18" charset="0"/>
                <a:ea typeface="+mn-ea"/>
                <a:cs typeface="+mn-cs"/>
              </a:rPr>
              <a:t> Jeanette Holiman Stewart stands at the site where Christopher Holyman was born and must have worked in his father’s inn and leather shop while growing up.  At age 32, Christopher and sister Judith migrated to Jamestown, Virginia.</a:t>
            </a:r>
            <a:endParaRPr lang="en-US" sz="1200" i="0" kern="1200" dirty="0" smtClean="0">
              <a:solidFill>
                <a:schemeClr val="tx1"/>
              </a:solidFill>
              <a:latin typeface="Georgia" pitchFamily="18" charset="0"/>
              <a:ea typeface="+mn-ea"/>
              <a:cs typeface="+mn-cs"/>
            </a:endParaRPr>
          </a:p>
          <a:p>
            <a:r>
              <a:rPr lang="en-US" sz="1200" i="0" kern="1200" dirty="0" smtClean="0">
                <a:solidFill>
                  <a:schemeClr val="tx1"/>
                </a:solidFill>
                <a:latin typeface="Georgia" pitchFamily="18" charset="0"/>
                <a:ea typeface="+mn-ea"/>
                <a:cs typeface="+mn-cs"/>
              </a:rPr>
              <a:t>Thomas and Eleanor’s second son was named Christopher and born in 1618.  In my opinion this is the </a:t>
            </a:r>
            <a:r>
              <a:rPr lang="en-US" sz="1200" b="0" i="0" kern="1200" dirty="0" smtClean="0">
                <a:solidFill>
                  <a:schemeClr val="tx1"/>
                </a:solidFill>
                <a:latin typeface="Georgia" pitchFamily="18" charset="0"/>
                <a:ea typeface="+mn-ea"/>
                <a:cs typeface="+mn-cs"/>
              </a:rPr>
              <a:t>Christopher Holyman (1618-1691) </a:t>
            </a:r>
            <a:r>
              <a:rPr lang="en-US" sz="1200" i="0" kern="1200" dirty="0" smtClean="0">
                <a:solidFill>
                  <a:schemeClr val="tx1"/>
                </a:solidFill>
                <a:latin typeface="Georgia" pitchFamily="18" charset="0"/>
                <a:ea typeface="+mn-ea"/>
                <a:cs typeface="+mn-cs"/>
              </a:rPr>
              <a:t>who arrived in Jamestown, Virginia in 1650 with his sister, Judith, born 1621, also in Bedford and baptized at St. Mary’s parish astride the Great Ouse River.</a:t>
            </a: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22</a:t>
            </a:fld>
            <a:endParaRPr lang="en-US" dirty="0"/>
          </a:p>
        </p:txBody>
      </p:sp>
    </p:spTree>
    <p:extLst>
      <p:ext uri="{BB962C8B-B14F-4D97-AF65-F5344CB8AC3E}">
        <p14:creationId xmlns:p14="http://schemas.microsoft.com/office/powerpoint/2010/main" val="2868153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2013, Jeanette Holiman Stewart</a:t>
            </a:r>
            <a:r>
              <a:rPr lang="en-US" baseline="0" dirty="0" smtClean="0"/>
              <a:t> and Glenn Holliman visited the Albion Archeology Centre located in the old parish of St. Mary’s where Holymans worshipped and are buried.  Here they examine a 17</a:t>
            </a:r>
            <a:r>
              <a:rPr lang="en-US" baseline="30000" dirty="0" smtClean="0"/>
              <a:t>th</a:t>
            </a:r>
            <a:r>
              <a:rPr lang="en-US" baseline="0" dirty="0" smtClean="0"/>
              <a:t> century child’s shoe rescued from a dig in Bedford.  Thomas Holyman may have made shoes such as these in the early 1600s to support his large family.</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23</a:t>
            </a:fld>
            <a:endParaRPr lang="en-US" dirty="0"/>
          </a:p>
        </p:txBody>
      </p:sp>
    </p:spTree>
    <p:extLst>
      <p:ext uri="{BB962C8B-B14F-4D97-AF65-F5344CB8AC3E}">
        <p14:creationId xmlns:p14="http://schemas.microsoft.com/office/powerpoint/2010/main" val="3153433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the</a:t>
            </a:r>
            <a:r>
              <a:rPr lang="en-US" baseline="0" dirty="0" smtClean="0"/>
              <a:t> last 1,000 years over 80,000 English have been buried in St. Mary’s parish.  In these grounds lies the dust of Holymans.</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24</a:t>
            </a:fld>
            <a:endParaRPr lang="en-US" dirty="0"/>
          </a:p>
        </p:txBody>
      </p:sp>
    </p:spTree>
    <p:extLst>
      <p:ext uri="{BB962C8B-B14F-4D97-AF65-F5344CB8AC3E}">
        <p14:creationId xmlns:p14="http://schemas.microsoft.com/office/powerpoint/2010/main" val="3228485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map shows the various British</a:t>
            </a:r>
            <a:r>
              <a:rPr lang="en-US" baseline="0" dirty="0" smtClean="0"/>
              <a:t> and European settlements along the East Coast of what is now the United States.  Notice the Cherokee and Creek nations in what are now Alabama, Georgia and Tennessee.</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25</a:t>
            </a:fld>
            <a:endParaRPr lang="en-US" dirty="0"/>
          </a:p>
        </p:txBody>
      </p:sp>
    </p:spTree>
    <p:extLst>
      <p:ext uri="{BB962C8B-B14F-4D97-AF65-F5344CB8AC3E}">
        <p14:creationId xmlns:p14="http://schemas.microsoft.com/office/powerpoint/2010/main" val="3826515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1650, brother and sister, Christopher and Judith Holyman, arrived in Jamestown, Virginia and joined perhaps 40,000 other British and some West Africans in the Chesapeake</a:t>
            </a:r>
            <a:r>
              <a:rPr lang="en-US" baseline="0" dirty="0" smtClean="0"/>
              <a:t> Bay colonies.  Notice even by 1700, there has been little increase in pioneers pushing further west.</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26</a:t>
            </a:fld>
            <a:endParaRPr lang="en-US" dirty="0"/>
          </a:p>
        </p:txBody>
      </p:sp>
    </p:spTree>
    <p:extLst>
      <p:ext uri="{BB962C8B-B14F-4D97-AF65-F5344CB8AC3E}">
        <p14:creationId xmlns:p14="http://schemas.microsoft.com/office/powerpoint/2010/main" val="937421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Christopher and</a:t>
            </a:r>
            <a:r>
              <a:rPr lang="en-US" baseline="0" dirty="0" smtClean="0"/>
              <a:t> his sister Judith Holyman arrived in 1650 in Jamestown, Virginia.  By 1661, Christopher owned land near what is now Smithfield along the Cypress River.  By the 1680s, he had patented property along the </a:t>
            </a:r>
            <a:r>
              <a:rPr lang="en-US" baseline="0" dirty="0" err="1" smtClean="0"/>
              <a:t>Blackwater</a:t>
            </a:r>
            <a:r>
              <a:rPr lang="en-US" baseline="0" dirty="0" smtClean="0"/>
              <a:t> River in an area called Mill Swamp (X marks the spot), Isle of Wight County.  He died there in 1691 and is in unmarked grave.  The Holleman family still owns a portion of the original plantation.  </a:t>
            </a:r>
          </a:p>
          <a:p>
            <a:endParaRPr lang="en-US" baseline="0" dirty="0" smtClean="0"/>
          </a:p>
          <a:p>
            <a:r>
              <a:rPr lang="en-US" baseline="0" dirty="0" smtClean="0"/>
              <a:t>Christopher had two daughters who married Atkinsons and four sons.  Descendants of the sons remain in the area today, and others joined in the western march, generally through the Carolinas (but not always) and some arriving in Texas prior to the Civil War.  Even day, despite the diaspora of the 20</a:t>
            </a:r>
            <a:r>
              <a:rPr lang="en-US" baseline="30000" dirty="0" smtClean="0"/>
              <a:t>th</a:t>
            </a:r>
            <a:r>
              <a:rPr lang="en-US" baseline="0" dirty="0" smtClean="0"/>
              <a:t> Century, Hollimans and associated names, still live largely in the southeast and southwest United States.</a:t>
            </a:r>
          </a:p>
          <a:p>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27</a:t>
            </a:fld>
            <a:endParaRPr lang="en-US" dirty="0"/>
          </a:p>
        </p:txBody>
      </p:sp>
    </p:spTree>
    <p:extLst>
      <p:ext uri="{BB962C8B-B14F-4D97-AF65-F5344CB8AC3E}">
        <p14:creationId xmlns:p14="http://schemas.microsoft.com/office/powerpoint/2010/main" val="3032700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upper right hand corner of Isle of Wight County, just under the words ‘Surry County’ is situation the Holleman House, originally a plantation of 1,020 acres in 1691.  The original property bordered the </a:t>
            </a:r>
            <a:r>
              <a:rPr lang="en-US" baseline="0" dirty="0" err="1" smtClean="0"/>
              <a:t>Blackwater</a:t>
            </a:r>
            <a:r>
              <a:rPr lang="en-US" baseline="0" dirty="0" smtClean="0"/>
              <a:t> River and the Mill Swamp.  Many Holymans moved just north into Surry County in the 18</a:t>
            </a:r>
            <a:r>
              <a:rPr lang="en-US" baseline="30000" dirty="0" smtClean="0"/>
              <a:t>th</a:t>
            </a:r>
            <a:r>
              <a:rPr lang="en-US" baseline="0" dirty="0" smtClean="0"/>
              <a:t> century.  The </a:t>
            </a:r>
            <a:r>
              <a:rPr lang="en-US" baseline="0" dirty="0" err="1" smtClean="0"/>
              <a:t>Hollemans</a:t>
            </a:r>
            <a:r>
              <a:rPr lang="en-US" baseline="0" dirty="0" smtClean="0"/>
              <a:t> helped found the Mill Swamp Baptist Church, one of if not the first Baptist church in Virginia.  The family in the 19</a:t>
            </a:r>
            <a:r>
              <a:rPr lang="en-US" baseline="30000" dirty="0" smtClean="0"/>
              <a:t>th</a:t>
            </a:r>
            <a:r>
              <a:rPr lang="en-US" baseline="0" dirty="0" smtClean="0"/>
              <a:t> century gave the property for the cemetery that lies adjacent to the church.</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28</a:t>
            </a:fld>
            <a:endParaRPr lang="en-US" dirty="0"/>
          </a:p>
        </p:txBody>
      </p:sp>
    </p:spTree>
    <p:extLst>
      <p:ext uri="{BB962C8B-B14F-4D97-AF65-F5344CB8AC3E}">
        <p14:creationId xmlns:p14="http://schemas.microsoft.com/office/powerpoint/2010/main" val="82416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aerial</a:t>
            </a:r>
            <a:r>
              <a:rPr lang="en-US" baseline="0" dirty="0" smtClean="0"/>
              <a:t> view captures the 1830 Holleman House and out buildings.  Christopher Holyman may be buried on or near this location.</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29</a:t>
            </a:fld>
            <a:endParaRPr lang="en-US" dirty="0"/>
          </a:p>
        </p:txBody>
      </p:sp>
    </p:spTree>
    <p:extLst>
      <p:ext uri="{BB962C8B-B14F-4D97-AF65-F5344CB8AC3E}">
        <p14:creationId xmlns:p14="http://schemas.microsoft.com/office/powerpoint/2010/main" val="233379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Aylesbury in Buckinghamshire.  Just northeast is Bedford, Bedfordshire.  These are ancestral locations of Christopher Holyman (1618-1691) who immigrated to Virginia in 1650.</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3</a:t>
            </a:fld>
            <a:endParaRPr lang="en-US" dirty="0"/>
          </a:p>
        </p:txBody>
      </p:sp>
    </p:spTree>
    <p:extLst>
      <p:ext uri="{BB962C8B-B14F-4D97-AF65-F5344CB8AC3E}">
        <p14:creationId xmlns:p14="http://schemas.microsoft.com/office/powerpoint/2010/main" val="3245684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 pre-1830 home of the </a:t>
            </a:r>
            <a:r>
              <a:rPr lang="en-US" baseline="0" dirty="0" err="1" smtClean="0"/>
              <a:t>Hollemans</a:t>
            </a:r>
            <a:r>
              <a:rPr lang="en-US" baseline="0" dirty="0" smtClean="0"/>
              <a:t> who lived in Mill Swamp, Isle of Wight, Virginia.  Here they resided as they built a Federal period home in 1830.  The age of this cabin is not known.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30</a:t>
            </a:fld>
            <a:endParaRPr lang="en-US" dirty="0"/>
          </a:p>
        </p:txBody>
      </p:sp>
    </p:spTree>
    <p:extLst>
      <p:ext uri="{BB962C8B-B14F-4D97-AF65-F5344CB8AC3E}">
        <p14:creationId xmlns:p14="http://schemas.microsoft.com/office/powerpoint/2010/main" val="333908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difference in the 1907 and 1921 houses.  On the far right of the earlier photograph can be seen a portion of the pre-1830 cabin.  </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31</a:t>
            </a:fld>
            <a:endParaRPr lang="en-US" dirty="0"/>
          </a:p>
        </p:txBody>
      </p:sp>
    </p:spTree>
    <p:extLst>
      <p:ext uri="{BB962C8B-B14F-4D97-AF65-F5344CB8AC3E}">
        <p14:creationId xmlns:p14="http://schemas.microsoft.com/office/powerpoint/2010/main" val="3594033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Constructed in 1830 </a:t>
            </a:r>
            <a:r>
              <a:rPr lang="en-US" smtClean="0"/>
              <a:t>by Josiah </a:t>
            </a:r>
            <a:r>
              <a:rPr lang="en-US" dirty="0" smtClean="0"/>
              <a:t>Holleman.  The</a:t>
            </a:r>
            <a:r>
              <a:rPr lang="en-US" baseline="0" dirty="0" smtClean="0"/>
              <a:t> front portico was added in the early 20</a:t>
            </a:r>
            <a:r>
              <a:rPr lang="en-US" baseline="30000" dirty="0" smtClean="0"/>
              <a:t>th</a:t>
            </a:r>
            <a:r>
              <a:rPr lang="en-US" baseline="0" dirty="0" smtClean="0"/>
              <a:t> Century.  Approximately 100 acres of the original plantation are still in the Holleman family.  When Christopher Holyman died in 1691, the plantation was divided among his four sons.</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32</a:t>
            </a:fld>
            <a:endParaRPr lang="en-US" dirty="0"/>
          </a:p>
        </p:txBody>
      </p:sp>
    </p:spTree>
    <p:extLst>
      <p:ext uri="{BB962C8B-B14F-4D97-AF65-F5344CB8AC3E}">
        <p14:creationId xmlns:p14="http://schemas.microsoft.com/office/powerpoint/2010/main" val="1637474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the</a:t>
            </a:r>
            <a:r>
              <a:rPr lang="en-US" baseline="0" dirty="0" smtClean="0"/>
              <a:t> early 1740s, Samuel Holliman, the grandfather of the three Holliman brothers who would settle in Fayette County, Alabama in 1836, had moved to North Carolina from southeastern Virginia.  His father, Richard Holyman, one of the four sons of Christopher Holyman, died in Surry County, Virginia in 1711.  Samuel would die in North Carolina in 1789, born 1707 in Surry County.</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33</a:t>
            </a:fld>
            <a:endParaRPr lang="en-US" dirty="0"/>
          </a:p>
        </p:txBody>
      </p:sp>
    </p:spTree>
    <p:extLst>
      <p:ext uri="{BB962C8B-B14F-4D97-AF65-F5344CB8AC3E}">
        <p14:creationId xmlns:p14="http://schemas.microsoft.com/office/powerpoint/2010/main" val="346362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pen and ink identifies the location this</a:t>
            </a:r>
            <a:r>
              <a:rPr lang="en-US" baseline="0" dirty="0" smtClean="0"/>
              <a:t> branch of the Holliman family as they moved from Virginia to Alabama in the years from 1650 to 1836.  Diminishing the Creek nation was critical to the leap of the Hollimans and associated families from South Carolina to Alabama.</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34</a:t>
            </a:fld>
            <a:endParaRPr lang="en-US" dirty="0"/>
          </a:p>
        </p:txBody>
      </p:sp>
    </p:spTree>
    <p:extLst>
      <p:ext uri="{BB962C8B-B14F-4D97-AF65-F5344CB8AC3E}">
        <p14:creationId xmlns:p14="http://schemas.microsoft.com/office/powerpoint/2010/main" val="147155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close</a:t>
            </a:r>
            <a:r>
              <a:rPr lang="en-US" baseline="0" dirty="0" smtClean="0"/>
              <a:t> up of Aylesbury and Bedford.  Holliman names can be found today in Worcester, Buckinghamshire, Bedfordshire and Hertfordshire.</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4</a:t>
            </a:fld>
            <a:endParaRPr lang="en-US" dirty="0"/>
          </a:p>
        </p:txBody>
      </p:sp>
    </p:spTree>
    <p:extLst>
      <p:ext uri="{BB962C8B-B14F-4D97-AF65-F5344CB8AC3E}">
        <p14:creationId xmlns:p14="http://schemas.microsoft.com/office/powerpoint/2010/main" val="206017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first Holyman name to appear in history from which I believe we are descended was one Richard Holiman, a member of Parliament from Buckinghamshire in 1386 during the reign of Richard II.  That was the decade in which Chaucer wrote </a:t>
            </a:r>
            <a:r>
              <a:rPr lang="en-US" sz="1200" i="1" kern="1200" dirty="0" smtClean="0">
                <a:solidFill>
                  <a:schemeClr val="tx1"/>
                </a:solidFill>
                <a:latin typeface="+mn-lt"/>
                <a:ea typeface="+mn-ea"/>
                <a:cs typeface="+mn-cs"/>
              </a:rPr>
              <a:t>Canterbury Tales</a:t>
            </a:r>
            <a:r>
              <a:rPr lang="en-US" sz="1200" kern="1200" dirty="0" smtClean="0">
                <a:solidFill>
                  <a:schemeClr val="tx1"/>
                </a:solidFill>
                <a:latin typeface="+mn-lt"/>
                <a:ea typeface="+mn-ea"/>
                <a:cs typeface="+mn-cs"/>
              </a:rPr>
              <a:t> who also joined Parliament that session with Richard.  Our Parliamentarian ancestor was from Chipping Wycombe, now called High Wycombe. The</a:t>
            </a:r>
            <a:r>
              <a:rPr lang="en-US" baseline="0" dirty="0" smtClean="0"/>
              <a:t> lower X is Cuddington, Buckinghamshire where our known great grandparents lived in the 1400 and 1500s.  The upper X is Sherington, </a:t>
            </a:r>
            <a:r>
              <a:rPr lang="en-US" baseline="0" dirty="0" err="1" smtClean="0"/>
              <a:t>Bucks.</a:t>
            </a:r>
            <a:r>
              <a:rPr lang="en-US" baseline="0" dirty="0" smtClean="0"/>
              <a:t> where Christopher and Margaret Lee Holyman lived in the 1580s.  Thomas Holyman was born and educated here, before moving to Bedford.  There he worked as a cord </a:t>
            </a:r>
            <a:r>
              <a:rPr lang="en-US" baseline="0" dirty="0" err="1" smtClean="0"/>
              <a:t>wainer</a:t>
            </a:r>
            <a:r>
              <a:rPr lang="en-US" baseline="0" dirty="0" smtClean="0"/>
              <a:t> and leased the Blue Boar Inn for over 20 years.  Christopher Holyman, b 1618, was born there.</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5</a:t>
            </a:fld>
            <a:endParaRPr lang="en-US" dirty="0"/>
          </a:p>
        </p:txBody>
      </p:sp>
    </p:spTree>
    <p:extLst>
      <p:ext uri="{BB962C8B-B14F-4D97-AF65-F5344CB8AC3E}">
        <p14:creationId xmlns:p14="http://schemas.microsoft.com/office/powerpoint/2010/main" val="379923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Georgia" pitchFamily="18" charset="0"/>
                <a:ea typeface="+mn-ea"/>
                <a:cs typeface="+mn-cs"/>
              </a:rPr>
              <a:t>“The paternal fore bearer of the Holliman name came from England in the mid-1600s.  Therefore, we American Hollimans share in the complexity of our British heritage. We are composed of Neolithic, Celtic, Roman, Angle, Saxon, Jute, Danish, Viking and French Norman DNA.  </a:t>
            </a:r>
            <a:br>
              <a:rPr lang="en-US" sz="1200" b="1" i="1" kern="1200" dirty="0" smtClean="0">
                <a:solidFill>
                  <a:schemeClr val="tx1"/>
                </a:solidFill>
                <a:latin typeface="Georgia" pitchFamily="18" charset="0"/>
                <a:ea typeface="+mn-ea"/>
                <a:cs typeface="+mn-cs"/>
              </a:rPr>
            </a:br>
            <a:r>
              <a:rPr lang="en-US" sz="1200" b="1" i="1" kern="1200" dirty="0" smtClean="0">
                <a:solidFill>
                  <a:schemeClr val="tx1"/>
                </a:solidFill>
                <a:latin typeface="Georgia" pitchFamily="18" charset="0"/>
                <a:ea typeface="+mn-ea"/>
                <a:cs typeface="+mn-cs"/>
              </a:rPr>
              <a:t/>
            </a:r>
            <a:br>
              <a:rPr lang="en-US" sz="1200" b="1" i="1" kern="1200" dirty="0" smtClean="0">
                <a:solidFill>
                  <a:schemeClr val="tx1"/>
                </a:solidFill>
                <a:latin typeface="Georgia" pitchFamily="18" charset="0"/>
                <a:ea typeface="+mn-ea"/>
                <a:cs typeface="+mn-cs"/>
              </a:rPr>
            </a:br>
            <a:r>
              <a:rPr lang="en-US" sz="1200" b="1" i="1" kern="1200" dirty="0" smtClean="0">
                <a:solidFill>
                  <a:schemeClr val="tx1"/>
                </a:solidFill>
                <a:latin typeface="Georgia" pitchFamily="18" charset="0"/>
                <a:ea typeface="+mn-ea"/>
                <a:cs typeface="+mn-cs"/>
              </a:rPr>
              <a:t>Mix this together, stir for several thousand years and one becomes British.  Sail to the New World, add yet more cultures and races, plus several hundred additional years and one becomes an American.” – Glenn N. Holliman 2012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rgbClr val="C00000"/>
                </a:solidFill>
                <a:latin typeface="Georgia" pitchFamily="18" charset="0"/>
                <a:ea typeface="+mn-ea"/>
                <a:cs typeface="+mn-cs"/>
              </a:rPr>
              <a:t>*</a:t>
            </a:r>
            <a:r>
              <a:rPr lang="en-US" sz="1200" b="1" i="1" kern="1200" baseline="0" dirty="0" smtClean="0">
                <a:solidFill>
                  <a:srgbClr val="C00000"/>
                </a:solidFill>
                <a:latin typeface="Georgia" pitchFamily="18" charset="0"/>
                <a:ea typeface="+mn-ea"/>
                <a:cs typeface="+mn-cs"/>
              </a:rPr>
              <a:t> Indicates speculation only</a:t>
            </a:r>
            <a:endParaRPr lang="en-US" sz="1200" i="1" kern="1200" dirty="0" smtClean="0">
              <a:solidFill>
                <a:srgbClr val="C00000"/>
              </a:solidFill>
              <a:latin typeface="Georgia" pitchFamily="18" charset="0"/>
              <a:ea typeface="+mn-ea"/>
              <a:cs typeface="+mn-cs"/>
            </a:endParaRPr>
          </a:p>
          <a:p>
            <a:endParaRPr lang="en-US" i="1"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6</a:t>
            </a:fld>
            <a:endParaRPr lang="en-US" dirty="0"/>
          </a:p>
        </p:txBody>
      </p:sp>
    </p:spTree>
    <p:extLst>
      <p:ext uri="{BB962C8B-B14F-4D97-AF65-F5344CB8AC3E}">
        <p14:creationId xmlns:p14="http://schemas.microsoft.com/office/powerpoint/2010/main" val="2683682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Georgia" pitchFamily="18" charset="0"/>
                <a:ea typeface="+mn-ea"/>
                <a:cs typeface="+mn-cs"/>
              </a:rPr>
              <a:t>The name Holliman (or Holyman, Hollyman, Holleman, Holleman, etc) is English. While possibly of London or Kent origin, after surnames began to be used extensively in the 13</a:t>
            </a:r>
            <a:r>
              <a:rPr lang="en-US" sz="1200" kern="1200" baseline="30000" dirty="0" smtClean="0">
                <a:solidFill>
                  <a:schemeClr val="tx1"/>
                </a:solidFill>
                <a:latin typeface="Georgia" pitchFamily="18" charset="0"/>
                <a:ea typeface="+mn-ea"/>
                <a:cs typeface="+mn-cs"/>
              </a:rPr>
              <a:t>th</a:t>
            </a:r>
            <a:r>
              <a:rPr lang="en-US" sz="1200" kern="1200" dirty="0" smtClean="0">
                <a:solidFill>
                  <a:schemeClr val="tx1"/>
                </a:solidFill>
                <a:latin typeface="Georgia" pitchFamily="18" charset="0"/>
                <a:ea typeface="+mn-ea"/>
                <a:cs typeface="+mn-cs"/>
              </a:rPr>
              <a:t> Century, persons with the name of Holyman could be found by the 1400s and 1500s in records in Nottinghamshire, Worcestershire, Hertfordshire and Buckinghamshire.</a:t>
            </a:r>
          </a:p>
          <a:p>
            <a:r>
              <a:rPr lang="en-US" sz="1200" kern="1200" dirty="0" smtClean="0">
                <a:solidFill>
                  <a:schemeClr val="tx1"/>
                </a:solidFill>
                <a:latin typeface="Georgia" pitchFamily="18" charset="0"/>
                <a:ea typeface="+mn-ea"/>
                <a:cs typeface="+mn-cs"/>
              </a:rPr>
              <a:t>The first Holyman name to appear in history from which I believe we are descended was one Richard Holiman, a member of Parliament from Buckinghamshire in 1386 during the reign of Richard II.  That was the decade in which Chaucer wrote </a:t>
            </a:r>
            <a:r>
              <a:rPr lang="en-US" sz="1200" i="1" kern="1200" dirty="0" smtClean="0">
                <a:solidFill>
                  <a:schemeClr val="tx1"/>
                </a:solidFill>
                <a:latin typeface="Georgia" pitchFamily="18" charset="0"/>
                <a:ea typeface="+mn-ea"/>
                <a:cs typeface="+mn-cs"/>
              </a:rPr>
              <a:t>Canterbury Tales</a:t>
            </a:r>
            <a:r>
              <a:rPr lang="en-US" sz="1200" kern="1200" dirty="0" smtClean="0">
                <a:solidFill>
                  <a:schemeClr val="tx1"/>
                </a:solidFill>
                <a:latin typeface="Georgia" pitchFamily="18" charset="0"/>
                <a:ea typeface="+mn-ea"/>
                <a:cs typeface="+mn-cs"/>
              </a:rPr>
              <a:t>  who also joined Parliament that session with Richard.  Our Parliamentarian ancestor was from Chipping Wycombe, now called High Wycombe.  The city is located at an M-40 exit some 30 miles from central London, a 20</a:t>
            </a:r>
            <a:r>
              <a:rPr lang="en-US" sz="1200" kern="1200" baseline="30000" dirty="0" smtClean="0">
                <a:solidFill>
                  <a:schemeClr val="tx1"/>
                </a:solidFill>
                <a:latin typeface="Georgia" pitchFamily="18" charset="0"/>
                <a:ea typeface="+mn-ea"/>
                <a:cs typeface="+mn-cs"/>
              </a:rPr>
              <a:t>th</a:t>
            </a:r>
            <a:r>
              <a:rPr lang="en-US" sz="1200" kern="1200" dirty="0" smtClean="0">
                <a:solidFill>
                  <a:schemeClr val="tx1"/>
                </a:solidFill>
                <a:latin typeface="Georgia" pitchFamily="18" charset="0"/>
                <a:ea typeface="+mn-ea"/>
                <a:cs typeface="+mn-cs"/>
              </a:rPr>
              <a:t> Century super highway that connects the capitol city with Birmingham. </a:t>
            </a: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F565072-D500-463A-84EA-FBDD61BC0470}" type="slidenum">
              <a:rPr lang="en-US" smtClean="0"/>
              <a:pPr/>
              <a:t>7</a:t>
            </a:fld>
            <a:endParaRPr lang="en-US" dirty="0"/>
          </a:p>
        </p:txBody>
      </p:sp>
    </p:spTree>
    <p:extLst>
      <p:ext uri="{BB962C8B-B14F-4D97-AF65-F5344CB8AC3E}">
        <p14:creationId xmlns:p14="http://schemas.microsoft.com/office/powerpoint/2010/main" val="468501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Glenn Holliman</a:t>
            </a:r>
            <a:r>
              <a:rPr lang="en-US" baseline="0" dirty="0" smtClean="0"/>
              <a:t> and Jeanette Holiman Stewart stand on location of original Holyman manor house.  The sheep graze on a nearby hill overlooking the Cuddington valley in Buckinghamshire.</a:t>
            </a:r>
            <a:r>
              <a:rPr lang="en-US" sz="1200" kern="1200" dirty="0" smtClean="0">
                <a:solidFill>
                  <a:schemeClr val="tx1"/>
                </a:solidFill>
                <a:latin typeface="+mn-lt"/>
                <a:ea typeface="+mn-ea"/>
                <a:cs typeface="+mn-cs"/>
              </a:rPr>
              <a:t> These first Holymans  were on the rise economically and socially. </a:t>
            </a:r>
            <a:r>
              <a:rPr lang="en-US" sz="1200" b="0" kern="1200" dirty="0" smtClean="0">
                <a:solidFill>
                  <a:schemeClr val="tx1"/>
                </a:solidFill>
                <a:latin typeface="+mn-lt"/>
                <a:ea typeface="+mn-ea"/>
                <a:cs typeface="+mn-cs"/>
              </a:rPr>
              <a:t>Richard Holyman </a:t>
            </a:r>
            <a:r>
              <a:rPr lang="en-US" sz="1200" kern="1200" dirty="0" smtClean="0">
                <a:solidFill>
                  <a:schemeClr val="tx1"/>
                </a:solidFill>
                <a:latin typeface="+mn-lt"/>
                <a:ea typeface="+mn-ea"/>
                <a:cs typeface="+mn-cs"/>
              </a:rPr>
              <a:t>had been a member of Parliament.  What happened to the family between this date and our next listing of Holymans, I have not yet fully explored.  The family was no doubt multiplying as several Holyman branches in Cuddington are recorded at the beginning the 16</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8</a:t>
            </a:fld>
            <a:endParaRPr lang="en-US" dirty="0"/>
          </a:p>
        </p:txBody>
      </p:sp>
    </p:spTree>
    <p:extLst>
      <p:ext uri="{BB962C8B-B14F-4D97-AF65-F5344CB8AC3E}">
        <p14:creationId xmlns:p14="http://schemas.microsoft.com/office/powerpoint/2010/main" val="62912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Holyman Farm in Cuddington in the 1700s.</a:t>
            </a:r>
            <a:endParaRPr lang="en-US" dirty="0"/>
          </a:p>
        </p:txBody>
      </p:sp>
      <p:sp>
        <p:nvSpPr>
          <p:cNvPr id="4" name="Slide Number Placeholder 3"/>
          <p:cNvSpPr>
            <a:spLocks noGrp="1"/>
          </p:cNvSpPr>
          <p:nvPr>
            <p:ph type="sldNum" sz="quarter" idx="10"/>
          </p:nvPr>
        </p:nvSpPr>
        <p:spPr/>
        <p:txBody>
          <a:bodyPr/>
          <a:lstStyle/>
          <a:p>
            <a:fld id="{2F565072-D500-463A-84EA-FBDD61BC0470}" type="slidenum">
              <a:rPr lang="en-US" smtClean="0"/>
              <a:pPr/>
              <a:t>9</a:t>
            </a:fld>
            <a:endParaRPr lang="en-US"/>
          </a:p>
        </p:txBody>
      </p:sp>
    </p:spTree>
    <p:extLst>
      <p:ext uri="{BB962C8B-B14F-4D97-AF65-F5344CB8AC3E}">
        <p14:creationId xmlns:p14="http://schemas.microsoft.com/office/powerpoint/2010/main" val="275913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04C808-2AC7-4FB7-B04E-E777510427CA}" type="datetime1">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F4DDFF-8585-40EE-BB5D-BD9CFE20CAC3}" type="datetime1">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DF288A-FCEB-4467-BE3A-2A4528D100F8}" type="datetime1">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354880-18A9-447C-92D9-7420F18CF856}" type="datetime1">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F0148B-600E-48A4-8ADE-4BF5A205175E}" type="datetime1">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E54CF1-BB55-453D-B364-A9367207BA2B}" type="datetime1">
              <a:rPr lang="en-US" smtClean="0"/>
              <a:pPr/>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90AFAA-E8DC-490C-B16F-EAE005B2C436}" type="datetime1">
              <a:rPr lang="en-US" smtClean="0"/>
              <a:pPr/>
              <a:t>3/13/2016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8C0B44-2B14-48DE-A354-6D65DAF59884}" type="datetime1">
              <a:rPr lang="en-US" smtClean="0"/>
              <a:pPr/>
              <a:t>3/13/2016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56F36-C168-4CCD-95DB-6E3867FCDA79}" type="datetime1">
              <a:rPr lang="en-US" smtClean="0"/>
              <a:pPr/>
              <a:t>3/13/2016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6B83B1-56FE-4D69-A8EF-1CBA4C0372DD}" type="datetime1">
              <a:rPr lang="en-US" smtClean="0"/>
              <a:pPr/>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72E520-7CA2-4812-9B29-D695D684E5DB}" type="datetime1">
              <a:rPr lang="en-US" smtClean="0"/>
              <a:pPr/>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2A549-84DD-4AB9-9BB2-F1D85895A390}" type="slidenum">
              <a:rPr lang="en-US" smtClean="0"/>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7FD4D-DD4D-4EB1-B715-D6495CDA9A47}" type="datetime1">
              <a:rPr lang="en-US" smtClean="0"/>
              <a:pPr/>
              <a:t>3/13/2016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2A549-84DD-4AB9-9BB2-F1D85895A3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2.bp.blogspot.com/_onotc7qbTJk/TQPnKT33NsI/AAAAAAAABvU/6xfw3LUQ40g/s1600/2010+Holliman+migrations.jp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hollimanfamilyhistory.blogspot.com/" TargetMode="External"/><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467600" cy="2057399"/>
          </a:xfrm>
        </p:spPr>
        <p:txBody>
          <a:bodyPr>
            <a:normAutofit fontScale="90000"/>
          </a:bodyPr>
          <a:lstStyle/>
          <a:p>
            <a:r>
              <a:rPr lang="en-US" dirty="0" smtClean="0">
                <a:latin typeface="Georgia" pitchFamily="18" charset="0"/>
              </a:rPr>
              <a:t/>
            </a:r>
            <a:br>
              <a:rPr lang="en-US" dirty="0" smtClean="0">
                <a:latin typeface="Georgia" pitchFamily="18" charset="0"/>
              </a:rPr>
            </a:br>
            <a:r>
              <a:rPr lang="en-US" dirty="0" smtClean="0">
                <a:latin typeface="Georgia" pitchFamily="18" charset="0"/>
              </a:rPr>
              <a:t/>
            </a:r>
            <a:br>
              <a:rPr lang="en-US" dirty="0" smtClean="0">
                <a:latin typeface="Georgia" pitchFamily="18" charset="0"/>
              </a:rPr>
            </a:br>
            <a:r>
              <a:rPr lang="en-US" dirty="0" smtClean="0">
                <a:latin typeface="Georgia" pitchFamily="18" charset="0"/>
              </a:rPr>
              <a:t/>
            </a:r>
            <a:br>
              <a:rPr lang="en-US" dirty="0" smtClean="0">
                <a:latin typeface="Georgia" pitchFamily="18" charset="0"/>
              </a:rPr>
            </a:br>
            <a:r>
              <a:rPr lang="en-US" dirty="0" smtClean="0">
                <a:latin typeface="Georgia" pitchFamily="18" charset="0"/>
              </a:rPr>
              <a:t/>
            </a:r>
            <a:br>
              <a:rPr lang="en-US" dirty="0" smtClean="0">
                <a:latin typeface="Georgia" pitchFamily="18" charset="0"/>
              </a:rPr>
            </a:br>
            <a:r>
              <a:rPr lang="en-US" dirty="0" smtClean="0">
                <a:latin typeface="Georgia" pitchFamily="18" charset="0"/>
              </a:rPr>
              <a:t>THE HOLYMAN FAMILY FROM ENGLAND TO VIRGINIA</a:t>
            </a:r>
            <a:br>
              <a:rPr lang="en-US" dirty="0" smtClean="0">
                <a:latin typeface="Georgia" pitchFamily="18" charset="0"/>
              </a:rPr>
            </a:br>
            <a:r>
              <a:rPr lang="en-US" sz="1800" i="1" dirty="0" smtClean="0">
                <a:latin typeface="Georgia" pitchFamily="18" charset="0"/>
              </a:rPr>
              <a:t>The Parish of St. Mary’s, Bedford, Bedfordshire where Christopher Holyman was baptized in 1618</a:t>
            </a:r>
            <a:br>
              <a:rPr lang="en-US" sz="1800" i="1" dirty="0" smtClean="0">
                <a:latin typeface="Georgia" pitchFamily="18" charset="0"/>
              </a:rPr>
            </a:br>
            <a:r>
              <a:rPr lang="en-US" dirty="0" smtClean="0">
                <a:latin typeface="Georgia" pitchFamily="18" charset="0"/>
              </a:rPr>
              <a:t/>
            </a:r>
            <a:br>
              <a:rPr lang="en-US" dirty="0" smtClean="0">
                <a:latin typeface="Georgia" pitchFamily="18" charset="0"/>
              </a:rPr>
            </a:br>
            <a:endParaRPr lang="en-US" dirty="0">
              <a:latin typeface="Georgia" pitchFamily="18" charset="0"/>
            </a:endParaRPr>
          </a:p>
        </p:txBody>
      </p:sp>
      <p:sp>
        <p:nvSpPr>
          <p:cNvPr id="3" name="Subtitle 2"/>
          <p:cNvSpPr>
            <a:spLocks noGrp="1"/>
          </p:cNvSpPr>
          <p:nvPr>
            <p:ph type="subTitle" idx="1"/>
          </p:nvPr>
        </p:nvSpPr>
        <p:spPr>
          <a:xfrm>
            <a:off x="1371600" y="2438400"/>
            <a:ext cx="6248400" cy="4419600"/>
          </a:xfrm>
        </p:spPr>
        <p:txBody>
          <a:bodyPr/>
          <a:lstStyle/>
          <a:p>
            <a:endParaRPr lang="en-US" dirty="0" smtClean="0">
              <a:solidFill>
                <a:srgbClr val="FF0000"/>
              </a:solidFill>
              <a:latin typeface="Georgia" pitchFamily="18" charset="0"/>
            </a:endParaRPr>
          </a:p>
          <a:p>
            <a:endParaRPr lang="en-US" dirty="0"/>
          </a:p>
        </p:txBody>
      </p:sp>
      <p:pic>
        <p:nvPicPr>
          <p:cNvPr id="5" name="Picture 4" descr="St. Mary's Parish, Bedford9.jpg"/>
          <p:cNvPicPr preferRelativeResize="0">
            <a:picLocks/>
          </p:cNvPicPr>
          <p:nvPr/>
        </p:nvPicPr>
        <p:blipFill>
          <a:blip r:embed="rId4" cstate="print"/>
          <a:stretch>
            <a:fillRect/>
          </a:stretch>
        </p:blipFill>
        <p:spPr>
          <a:xfrm>
            <a:off x="2667000" y="3352800"/>
            <a:ext cx="4114800" cy="31089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Slide Number Placeholder 5"/>
          <p:cNvSpPr>
            <a:spLocks noGrp="1"/>
          </p:cNvSpPr>
          <p:nvPr>
            <p:ph type="sldNum" sz="quarter" idx="12"/>
          </p:nvPr>
        </p:nvSpPr>
        <p:spPr/>
        <p:txBody>
          <a:bodyPr/>
          <a:lstStyle/>
          <a:p>
            <a:fld id="{A3D2A549-84DD-4AB9-9BB2-F1D85895A390}" type="slidenum">
              <a:rPr lang="en-US" smtClean="0"/>
              <a:pPr/>
              <a:t>1</a:t>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3" name="drumroll.wav"/>
          </p:stSnd>
        </p:sndAc>
      </p:transition>
    </mc:Choice>
    <mc:Fallback>
      <p:transition spd="slow">
        <p:fade/>
        <p:sndAc>
          <p:stSnd>
            <p:snd r:embed="rId3" name="drumroll.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Georgia" pitchFamily="18" charset="0"/>
              </a:rPr>
              <a:t>Holyman House, Cuddington, Buckinghamshire</a:t>
            </a:r>
            <a:br>
              <a:rPr lang="en-US" sz="2400" b="1" dirty="0" smtClean="0">
                <a:latin typeface="Georgia" pitchFamily="18" charset="0"/>
              </a:rPr>
            </a:br>
            <a:r>
              <a:rPr lang="en-US" sz="2400" b="1" dirty="0" smtClean="0">
                <a:latin typeface="Georgia" pitchFamily="18" charset="0"/>
              </a:rPr>
              <a:t>1699</a:t>
            </a:r>
            <a:endParaRPr lang="en-US" sz="2400" b="1" dirty="0">
              <a:latin typeface="Georgia" pitchFamily="18" charset="0"/>
            </a:endParaRPr>
          </a:p>
        </p:txBody>
      </p:sp>
      <p:pic>
        <p:nvPicPr>
          <p:cNvPr id="4" name="Content Placeholder 3" descr="2013 8-6 Cuddington, Bucks, Holyman house garden.JPG"/>
          <p:cNvPicPr>
            <a:picLocks noGrp="1" noChangeAspect="1"/>
          </p:cNvPicPr>
          <p:nvPr>
            <p:ph idx="1"/>
          </p:nvPr>
        </p:nvPicPr>
        <p:blipFill>
          <a:blip r:embed="rId4" cstate="print"/>
          <a:stretch>
            <a:fillRect/>
          </a:stretch>
        </p:blipFill>
        <p:spPr>
          <a:xfrm>
            <a:off x="1554691" y="1600200"/>
            <a:ext cx="6034617" cy="4525963"/>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A3D2A549-84DD-4AB9-9BB2-F1D85895A390}" type="slidenum">
              <a:rPr lang="en-US" smtClean="0"/>
              <a:pPr/>
              <a:t>10</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2 11 Cuddington, England Holyman restored barns.JPG"/>
          <p:cNvPicPr>
            <a:picLocks noGrp="1" noChangeAspect="1"/>
          </p:cNvPicPr>
          <p:nvPr>
            <p:ph idx="1"/>
          </p:nvPr>
        </p:nvPicPr>
        <p:blipFill>
          <a:blip r:embed="rId4" cstate="print"/>
          <a:stretch>
            <a:fillRect/>
          </a:stretch>
        </p:blipFill>
        <p:spPr>
          <a:xfrm>
            <a:off x="2590800" y="533400"/>
            <a:ext cx="6034617" cy="4525963"/>
          </a:xfrm>
        </p:spPr>
      </p:pic>
      <p:sp>
        <p:nvSpPr>
          <p:cNvPr id="2" name="Title 1"/>
          <p:cNvSpPr>
            <a:spLocks noGrp="1"/>
          </p:cNvSpPr>
          <p:nvPr>
            <p:ph type="title"/>
          </p:nvPr>
        </p:nvSpPr>
        <p:spPr/>
        <p:txBody>
          <a:bodyPr>
            <a:normAutofit/>
          </a:bodyPr>
          <a:lstStyle/>
          <a:p>
            <a:r>
              <a:rPr lang="en-US" sz="2400" b="1" dirty="0" smtClean="0">
                <a:latin typeface="Georgia" pitchFamily="18" charset="0"/>
              </a:rPr>
              <a:t>Holyman Farm Restoration</a:t>
            </a:r>
            <a:br>
              <a:rPr lang="en-US" sz="2400" b="1" dirty="0" smtClean="0">
                <a:latin typeface="Georgia" pitchFamily="18" charset="0"/>
              </a:rPr>
            </a:br>
            <a:r>
              <a:rPr lang="en-US" sz="2400" b="1" dirty="0" smtClean="0">
                <a:latin typeface="Georgia" pitchFamily="18" charset="0"/>
              </a:rPr>
              <a:t>Cuddington, Buckinghamshire</a:t>
            </a:r>
            <a:endParaRPr lang="en-US" sz="2400" b="1" dirty="0">
              <a:latin typeface="Georgia" pitchFamily="18" charset="0"/>
            </a:endParaRPr>
          </a:p>
        </p:txBody>
      </p:sp>
      <p:pic>
        <p:nvPicPr>
          <p:cNvPr id="5" name="Picture 4" descr="2012 11 Cuddington, England Holyman barn 3.JPG"/>
          <p:cNvPicPr>
            <a:picLocks noChangeAspect="1"/>
          </p:cNvPicPr>
          <p:nvPr/>
        </p:nvPicPr>
        <p:blipFill>
          <a:blip r:embed="rId5" cstate="print"/>
          <a:stretch>
            <a:fillRect/>
          </a:stretch>
        </p:blipFill>
        <p:spPr>
          <a:xfrm>
            <a:off x="685800" y="3429000"/>
            <a:ext cx="3169920" cy="2377440"/>
          </a:xfrm>
          <a:prstGeom prst="rect">
            <a:avLst/>
          </a:prstGeom>
        </p:spPr>
      </p:pic>
      <p:sp>
        <p:nvSpPr>
          <p:cNvPr id="6" name="Slide Number Placeholder 5"/>
          <p:cNvSpPr>
            <a:spLocks noGrp="1"/>
          </p:cNvSpPr>
          <p:nvPr>
            <p:ph type="sldNum" sz="quarter" idx="12"/>
          </p:nvPr>
        </p:nvSpPr>
        <p:spPr/>
        <p:txBody>
          <a:bodyPr/>
          <a:lstStyle/>
          <a:p>
            <a:fld id="{A3D2A549-84DD-4AB9-9BB2-F1D85895A390}" type="slidenum">
              <a:rPr lang="en-US" smtClean="0"/>
              <a:pPr/>
              <a:t>11</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5715000" algn="l"/>
              </a:tabLst>
            </a:pPr>
            <a:r>
              <a:rPr lang="en-US" sz="2400" b="1" dirty="0" smtClean="0">
                <a:latin typeface="Georgia" pitchFamily="18" charset="0"/>
              </a:rPr>
              <a:t>St. Nicholas Parish, Cuddington, Buckinghamshire</a:t>
            </a:r>
            <a:endParaRPr lang="en-US" sz="2400" b="1" dirty="0">
              <a:latin typeface="Georgia" pitchFamily="18" charset="0"/>
            </a:endParaRPr>
          </a:p>
        </p:txBody>
      </p:sp>
      <p:pic>
        <p:nvPicPr>
          <p:cNvPr id="4" name="Content Placeholder 3" descr="Cuddington parish 2010.JPG"/>
          <p:cNvPicPr>
            <a:picLocks noGrp="1" noChangeAspect="1"/>
          </p:cNvPicPr>
          <p:nvPr>
            <p:ph idx="1"/>
          </p:nvPr>
        </p:nvPicPr>
        <p:blipFill>
          <a:blip r:embed="rId4" cstate="print"/>
          <a:stretch>
            <a:fillRect/>
          </a:stretch>
        </p:blipFill>
        <p:spPr>
          <a:xfrm>
            <a:off x="1922145" y="2016284"/>
            <a:ext cx="5299710" cy="3693795"/>
          </a:xfrm>
        </p:spPr>
      </p:pic>
      <p:sp>
        <p:nvSpPr>
          <p:cNvPr id="5" name="Slide Number Placeholder 4"/>
          <p:cNvSpPr>
            <a:spLocks noGrp="1"/>
          </p:cNvSpPr>
          <p:nvPr>
            <p:ph type="sldNum" sz="quarter" idx="12"/>
          </p:nvPr>
        </p:nvSpPr>
        <p:spPr/>
        <p:txBody>
          <a:bodyPr/>
          <a:lstStyle/>
          <a:p>
            <a:fld id="{A3D2A549-84DD-4AB9-9BB2-F1D85895A390}" type="slidenum">
              <a:rPr lang="en-US" smtClean="0"/>
              <a:pPr/>
              <a:t>12</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012 11 Cuddington, England 13th Century baptism font.JPG"/>
          <p:cNvPicPr>
            <a:picLocks noGrp="1" noChangeAspect="1"/>
          </p:cNvPicPr>
          <p:nvPr>
            <p:ph idx="1"/>
          </p:nvPr>
        </p:nvPicPr>
        <p:blipFill>
          <a:blip r:embed="rId4" cstate="print"/>
          <a:stretch>
            <a:fillRect/>
          </a:stretch>
        </p:blipFill>
        <p:spPr>
          <a:xfrm>
            <a:off x="152400" y="1295400"/>
            <a:ext cx="6210300" cy="3855720"/>
          </a:xfrm>
        </p:spPr>
      </p:pic>
      <p:sp>
        <p:nvSpPr>
          <p:cNvPr id="2" name="Title 1"/>
          <p:cNvSpPr>
            <a:spLocks noGrp="1"/>
          </p:cNvSpPr>
          <p:nvPr>
            <p:ph type="title"/>
          </p:nvPr>
        </p:nvSpPr>
        <p:spPr/>
        <p:txBody>
          <a:bodyPr>
            <a:normAutofit fontScale="90000"/>
          </a:bodyPr>
          <a:lstStyle/>
          <a:p>
            <a:r>
              <a:rPr lang="en-US" sz="2400" b="1" dirty="0" smtClean="0">
                <a:latin typeface="Georgia" pitchFamily="18" charset="0"/>
              </a:rPr>
              <a:t>The 13</a:t>
            </a:r>
            <a:r>
              <a:rPr lang="en-US" sz="2400" b="1" baseline="30000" dirty="0" smtClean="0">
                <a:latin typeface="Georgia" pitchFamily="18" charset="0"/>
              </a:rPr>
              <a:t>th</a:t>
            </a:r>
            <a:r>
              <a:rPr lang="en-US" sz="2400" b="1" dirty="0" smtClean="0">
                <a:latin typeface="Georgia" pitchFamily="18" charset="0"/>
              </a:rPr>
              <a:t> Century Baptismal Font of St. Nicholas Parish</a:t>
            </a:r>
            <a:r>
              <a:rPr lang="en-US" sz="2400" dirty="0" smtClean="0">
                <a:latin typeface="Georgia" pitchFamily="18" charset="0"/>
              </a:rPr>
              <a:t/>
            </a:r>
            <a:br>
              <a:rPr lang="en-US" sz="2400" dirty="0" smtClean="0">
                <a:latin typeface="Georgia" pitchFamily="18" charset="0"/>
              </a:rPr>
            </a:br>
            <a:endParaRPr lang="en-US" sz="2400" dirty="0">
              <a:latin typeface="Georgia" pitchFamily="18" charset="0"/>
            </a:endParaRPr>
          </a:p>
        </p:txBody>
      </p:sp>
      <p:pic>
        <p:nvPicPr>
          <p:cNvPr id="5" name="Picture 4" descr="2013 8-6 Cuddington, Bucks St. Nicholas font.JPG"/>
          <p:cNvPicPr>
            <a:picLocks noChangeAspect="1"/>
          </p:cNvPicPr>
          <p:nvPr/>
        </p:nvPicPr>
        <p:blipFill>
          <a:blip r:embed="rId5" cstate="print"/>
          <a:stretch>
            <a:fillRect/>
          </a:stretch>
        </p:blipFill>
        <p:spPr>
          <a:xfrm>
            <a:off x="6096000" y="2971800"/>
            <a:ext cx="2468880" cy="3291840"/>
          </a:xfrm>
          <a:prstGeom prst="rect">
            <a:avLst/>
          </a:prstGeom>
        </p:spPr>
      </p:pic>
      <p:sp>
        <p:nvSpPr>
          <p:cNvPr id="6" name="Slide Number Placeholder 5"/>
          <p:cNvSpPr>
            <a:spLocks noGrp="1"/>
          </p:cNvSpPr>
          <p:nvPr>
            <p:ph type="sldNum" sz="quarter" idx="12"/>
          </p:nvPr>
        </p:nvSpPr>
        <p:spPr/>
        <p:txBody>
          <a:bodyPr/>
          <a:lstStyle/>
          <a:p>
            <a:fld id="{A3D2A549-84DD-4AB9-9BB2-F1D85895A390}" type="slidenum">
              <a:rPr lang="en-US" smtClean="0"/>
              <a:pPr/>
              <a:t>13</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istol Cathedral (2).JPG"/>
          <p:cNvPicPr>
            <a:picLocks noGrp="1" noChangeAspect="1"/>
          </p:cNvPicPr>
          <p:nvPr>
            <p:ph idx="1"/>
          </p:nvPr>
        </p:nvPicPr>
        <p:blipFill>
          <a:blip r:embed="rId4" cstate="print"/>
          <a:stretch>
            <a:fillRect/>
          </a:stretch>
        </p:blipFill>
        <p:spPr>
          <a:xfrm>
            <a:off x="2971800" y="1600200"/>
            <a:ext cx="5425440" cy="3821430"/>
          </a:xfrm>
        </p:spPr>
      </p:pic>
      <p:sp>
        <p:nvSpPr>
          <p:cNvPr id="2" name="Title 1"/>
          <p:cNvSpPr>
            <a:spLocks noGrp="1"/>
          </p:cNvSpPr>
          <p:nvPr>
            <p:ph type="title"/>
          </p:nvPr>
        </p:nvSpPr>
        <p:spPr/>
        <p:txBody>
          <a:bodyPr>
            <a:normAutofit fontScale="90000"/>
          </a:bodyPr>
          <a:lstStyle/>
          <a:p>
            <a:r>
              <a:rPr lang="en-US" sz="2400" b="1" dirty="0" smtClean="0">
                <a:latin typeface="Georgia" pitchFamily="18" charset="0"/>
              </a:rPr>
              <a:t>The Rt. Rev. John Holyman (1495-1558)</a:t>
            </a:r>
            <a:br>
              <a:rPr lang="en-US" sz="2400" b="1" dirty="0" smtClean="0">
                <a:latin typeface="Georgia" pitchFamily="18" charset="0"/>
              </a:rPr>
            </a:br>
            <a:r>
              <a:rPr lang="en-US" sz="2400" b="1" dirty="0" smtClean="0">
                <a:latin typeface="Georgia" pitchFamily="18" charset="0"/>
              </a:rPr>
              <a:t>Bishop of Bristol, England during the Reign of Queen Mary Tudor 1554-1558</a:t>
            </a:r>
            <a:endParaRPr lang="en-US" sz="2400" b="1" dirty="0">
              <a:latin typeface="Georgia" pitchFamily="18" charset="0"/>
            </a:endParaRPr>
          </a:p>
        </p:txBody>
      </p:sp>
      <p:pic>
        <p:nvPicPr>
          <p:cNvPr id="6" name="Picture 5" descr="Bishop Holyman, Bristol, England - Copy.JPG"/>
          <p:cNvPicPr>
            <a:picLocks noChangeAspect="1"/>
          </p:cNvPicPr>
          <p:nvPr/>
        </p:nvPicPr>
        <p:blipFill>
          <a:blip r:embed="rId5" cstate="print"/>
          <a:stretch>
            <a:fillRect/>
          </a:stretch>
        </p:blipFill>
        <p:spPr>
          <a:xfrm>
            <a:off x="838200" y="3810000"/>
            <a:ext cx="3171547" cy="2743200"/>
          </a:xfrm>
          <a:prstGeom prst="rect">
            <a:avLst/>
          </a:prstGeom>
        </p:spPr>
      </p:pic>
      <p:sp>
        <p:nvSpPr>
          <p:cNvPr id="5" name="Slide Number Placeholder 4"/>
          <p:cNvSpPr>
            <a:spLocks noGrp="1"/>
          </p:cNvSpPr>
          <p:nvPr>
            <p:ph type="sldNum" sz="quarter" idx="12"/>
          </p:nvPr>
        </p:nvSpPr>
        <p:spPr/>
        <p:txBody>
          <a:bodyPr/>
          <a:lstStyle/>
          <a:p>
            <a:fld id="{A3D2A549-84DD-4AB9-9BB2-F1D85895A390}" type="slidenum">
              <a:rPr lang="en-US" smtClean="0"/>
              <a:pPr/>
              <a:t>14</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2400" b="1" dirty="0" smtClean="0">
                <a:latin typeface="Georgia" pitchFamily="18" charset="0"/>
              </a:rPr>
              <a:t>St Peter and St Paul, </a:t>
            </a:r>
            <a:br>
              <a:rPr lang="en-US" sz="2400" b="1" dirty="0" smtClean="0">
                <a:latin typeface="Georgia" pitchFamily="18" charset="0"/>
              </a:rPr>
            </a:br>
            <a:r>
              <a:rPr lang="en-US" sz="2400" b="1" dirty="0" smtClean="0">
                <a:latin typeface="Georgia" pitchFamily="18" charset="0"/>
              </a:rPr>
              <a:t>Long Hanborough,  Oxfordshire</a:t>
            </a:r>
            <a:endParaRPr lang="en-US" sz="2400" b="1" dirty="0">
              <a:latin typeface="Georgia" pitchFamily="18" charset="0"/>
            </a:endParaRPr>
          </a:p>
        </p:txBody>
      </p:sp>
      <p:pic>
        <p:nvPicPr>
          <p:cNvPr id="4" name="Content Placeholder 3" descr="Hanborough parish.JPG"/>
          <p:cNvPicPr>
            <a:picLocks noGrp="1" noChangeAspect="1"/>
          </p:cNvPicPr>
          <p:nvPr>
            <p:ph idx="1"/>
          </p:nvPr>
        </p:nvPicPr>
        <p:blipFill>
          <a:blip r:embed="rId4" cstate="print"/>
          <a:stretch>
            <a:fillRect/>
          </a:stretch>
        </p:blipFill>
        <p:spPr>
          <a:xfrm>
            <a:off x="2876353" y="1600200"/>
            <a:ext cx="3391294" cy="4525963"/>
          </a:xfrm>
        </p:spPr>
      </p:pic>
      <p:sp>
        <p:nvSpPr>
          <p:cNvPr id="5" name="Slide Number Placeholder 4"/>
          <p:cNvSpPr>
            <a:spLocks noGrp="1"/>
          </p:cNvSpPr>
          <p:nvPr>
            <p:ph type="sldNum" sz="quarter" idx="12"/>
          </p:nvPr>
        </p:nvSpPr>
        <p:spPr/>
        <p:txBody>
          <a:bodyPr/>
          <a:lstStyle/>
          <a:p>
            <a:fld id="{A3D2A549-84DD-4AB9-9BB2-F1D85895A390}" type="slidenum">
              <a:rPr lang="en-US" smtClean="0"/>
              <a:pPr/>
              <a:t>15</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3 8-6 Dinton, Bucks, window at St. Peter's and Paul's.JPG"/>
          <p:cNvPicPr>
            <a:picLocks noChangeAspect="1"/>
          </p:cNvPicPr>
          <p:nvPr/>
        </p:nvPicPr>
        <p:blipFill>
          <a:blip r:embed="rId4" cstate="print"/>
          <a:stretch>
            <a:fillRect/>
          </a:stretch>
        </p:blipFill>
        <p:spPr>
          <a:xfrm>
            <a:off x="5867400" y="1981200"/>
            <a:ext cx="2948940" cy="3931920"/>
          </a:xfrm>
          <a:prstGeom prst="rect">
            <a:avLst/>
          </a:prstGeom>
        </p:spPr>
      </p:pic>
      <p:pic>
        <p:nvPicPr>
          <p:cNvPr id="6" name="Content Placeholder 5" descr="2013 8-6 Dinton, Bucks, St. Peter and St. Paul.JPG"/>
          <p:cNvPicPr>
            <a:picLocks noGrp="1" noChangeAspect="1"/>
          </p:cNvPicPr>
          <p:nvPr>
            <p:ph idx="1"/>
          </p:nvPr>
        </p:nvPicPr>
        <p:blipFill>
          <a:blip r:embed="rId5" cstate="print"/>
          <a:stretch>
            <a:fillRect/>
          </a:stretch>
        </p:blipFill>
        <p:spPr>
          <a:xfrm>
            <a:off x="304800" y="1371600"/>
            <a:ext cx="3394472" cy="4525963"/>
          </a:xfrm>
        </p:spPr>
      </p:pic>
      <p:sp>
        <p:nvSpPr>
          <p:cNvPr id="2" name="Title 1"/>
          <p:cNvSpPr>
            <a:spLocks noGrp="1"/>
          </p:cNvSpPr>
          <p:nvPr>
            <p:ph type="title"/>
          </p:nvPr>
        </p:nvSpPr>
        <p:spPr/>
        <p:txBody>
          <a:bodyPr>
            <a:normAutofit/>
          </a:bodyPr>
          <a:lstStyle/>
          <a:p>
            <a:r>
              <a:rPr lang="en-US" sz="2400" b="1" dirty="0" smtClean="0">
                <a:latin typeface="Georgia" pitchFamily="18" charset="0"/>
              </a:rPr>
              <a:t>St Peter and St Paul, Dinton, Buckinghamshire, England</a:t>
            </a:r>
            <a:endParaRPr lang="en-US" sz="2400" b="1" dirty="0">
              <a:latin typeface="Georgia" pitchFamily="18" charset="0"/>
            </a:endParaRPr>
          </a:p>
        </p:txBody>
      </p:sp>
      <p:pic>
        <p:nvPicPr>
          <p:cNvPr id="7" name="Picture 6" descr="2013 8-6 Dinton, Bucks, medievla entry to St. Peter and St. Paul.JPG"/>
          <p:cNvPicPr>
            <a:picLocks noChangeAspect="1"/>
          </p:cNvPicPr>
          <p:nvPr/>
        </p:nvPicPr>
        <p:blipFill>
          <a:blip r:embed="rId6" cstate="print"/>
          <a:stretch>
            <a:fillRect/>
          </a:stretch>
        </p:blipFill>
        <p:spPr>
          <a:xfrm>
            <a:off x="3276600" y="4419600"/>
            <a:ext cx="2926080" cy="2194560"/>
          </a:xfrm>
          <a:prstGeom prst="rect">
            <a:avLst/>
          </a:prstGeom>
        </p:spPr>
      </p:pic>
      <p:sp>
        <p:nvSpPr>
          <p:cNvPr id="9" name="Slide Number Placeholder 8"/>
          <p:cNvSpPr>
            <a:spLocks noGrp="1"/>
          </p:cNvSpPr>
          <p:nvPr>
            <p:ph type="sldNum" sz="quarter" idx="12"/>
          </p:nvPr>
        </p:nvSpPr>
        <p:spPr/>
        <p:txBody>
          <a:bodyPr/>
          <a:lstStyle/>
          <a:p>
            <a:fld id="{A3D2A549-84DD-4AB9-9BB2-F1D85895A390}" type="slidenum">
              <a:rPr lang="en-US" smtClean="0"/>
              <a:pPr/>
              <a:t>16</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Georgia" pitchFamily="18" charset="0"/>
              </a:rPr>
              <a:t>The Brass Memorials of the Lee Family</a:t>
            </a:r>
            <a:endParaRPr lang="en-US" sz="2400" b="1" dirty="0">
              <a:latin typeface="Georgia" pitchFamily="18" charset="0"/>
            </a:endParaRPr>
          </a:p>
        </p:txBody>
      </p:sp>
      <p:pic>
        <p:nvPicPr>
          <p:cNvPr id="4" name="Content Placeholder 3" descr="2013 8-6 Dinton, Bucks, George Lamb translates Lee memorials.JPG"/>
          <p:cNvPicPr>
            <a:picLocks noGrp="1" noChangeAspect="1"/>
          </p:cNvPicPr>
          <p:nvPr>
            <p:ph idx="1"/>
          </p:nvPr>
        </p:nvPicPr>
        <p:blipFill>
          <a:blip r:embed="rId4" cstate="print"/>
          <a:stretch>
            <a:fillRect/>
          </a:stretch>
        </p:blipFill>
        <p:spPr>
          <a:xfrm>
            <a:off x="1554691" y="1600200"/>
            <a:ext cx="6034617" cy="4525963"/>
          </a:xfrm>
        </p:spPr>
      </p:pic>
      <p:sp>
        <p:nvSpPr>
          <p:cNvPr id="5" name="Slide Number Placeholder 4"/>
          <p:cNvSpPr>
            <a:spLocks noGrp="1"/>
          </p:cNvSpPr>
          <p:nvPr>
            <p:ph type="sldNum" sz="quarter" idx="12"/>
          </p:nvPr>
        </p:nvSpPr>
        <p:spPr/>
        <p:txBody>
          <a:bodyPr/>
          <a:lstStyle/>
          <a:p>
            <a:fld id="{A3D2A549-84DD-4AB9-9BB2-F1D85895A390}" type="slidenum">
              <a:rPr lang="en-US" smtClean="0"/>
              <a:pPr/>
              <a:t>17</a:t>
            </a:fld>
            <a:endParaRPr lang="en-US"/>
          </a:p>
        </p:txBody>
      </p:sp>
    </p:spTree>
  </p:cSld>
  <p:clrMapOvr>
    <a:masterClrMapping/>
  </p:clrMapOvr>
  <p:transition>
    <p:dissolve/>
    <p:sndAc>
      <p:stSnd>
        <p:snd r:embed="rId3" name="drumroll.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Georgia" pitchFamily="18" charset="0"/>
              </a:rPr>
              <a:t>Hartwell House, Aylesbury, Buckinghamshire, 17</a:t>
            </a:r>
            <a:r>
              <a:rPr lang="en-US" sz="2400" b="1" baseline="30000" dirty="0" smtClean="0">
                <a:latin typeface="Georgia" pitchFamily="18" charset="0"/>
              </a:rPr>
              <a:t>th</a:t>
            </a:r>
            <a:r>
              <a:rPr lang="en-US" sz="2400" b="1" dirty="0" smtClean="0">
                <a:latin typeface="Georgia" pitchFamily="18" charset="0"/>
              </a:rPr>
              <a:t> Century Home of the Lees</a:t>
            </a:r>
            <a:endParaRPr lang="en-US" sz="2400" b="1" dirty="0">
              <a:latin typeface="Georgia" pitchFamily="18" charset="0"/>
            </a:endParaRPr>
          </a:p>
        </p:txBody>
      </p:sp>
      <p:pic>
        <p:nvPicPr>
          <p:cNvPr id="7" name="Picture 6" descr="2013 8-6 Stone, Bucks, Hartwell House, Anne Holmes, Jeanette and Glenn Holliman.JPG"/>
          <p:cNvPicPr>
            <a:picLocks noChangeAspect="1"/>
          </p:cNvPicPr>
          <p:nvPr/>
        </p:nvPicPr>
        <p:blipFill>
          <a:blip r:embed="rId4" cstate="print"/>
          <a:stretch>
            <a:fillRect/>
          </a:stretch>
        </p:blipFill>
        <p:spPr>
          <a:xfrm>
            <a:off x="304800" y="2895600"/>
            <a:ext cx="4998720" cy="3749040"/>
          </a:xfrm>
          <a:prstGeom prst="rect">
            <a:avLst/>
          </a:prstGeom>
        </p:spPr>
      </p:pic>
      <p:pic>
        <p:nvPicPr>
          <p:cNvPr id="4" name="Content Placeholder 3" descr="2013 8-6 Stone, Bucks, entrance to Hartwell House.JPG"/>
          <p:cNvPicPr>
            <a:picLocks noGrp="1" noChangeAspect="1"/>
          </p:cNvPicPr>
          <p:nvPr>
            <p:ph idx="1"/>
          </p:nvPr>
        </p:nvPicPr>
        <p:blipFill>
          <a:blip r:embed="rId5" cstate="print"/>
          <a:stretch>
            <a:fillRect/>
          </a:stretch>
        </p:blipFill>
        <p:spPr>
          <a:xfrm>
            <a:off x="5486400" y="1295400"/>
            <a:ext cx="3086100" cy="4114800"/>
          </a:xfrm>
        </p:spPr>
      </p:pic>
      <p:sp>
        <p:nvSpPr>
          <p:cNvPr id="5" name="Slide Number Placeholder 4"/>
          <p:cNvSpPr>
            <a:spLocks noGrp="1"/>
          </p:cNvSpPr>
          <p:nvPr>
            <p:ph type="sldNum" sz="quarter" idx="12"/>
          </p:nvPr>
        </p:nvSpPr>
        <p:spPr/>
        <p:txBody>
          <a:bodyPr/>
          <a:lstStyle/>
          <a:p>
            <a:fld id="{A3D2A549-84DD-4AB9-9BB2-F1D85895A390}" type="slidenum">
              <a:rPr lang="en-US" smtClean="0"/>
              <a:pPr/>
              <a:t>18</a:t>
            </a:fld>
            <a:endParaRPr lang="en-US"/>
          </a:p>
        </p:txBody>
      </p:sp>
    </p:spTree>
  </p:cSld>
  <p:clrMapOvr>
    <a:masterClrMapping/>
  </p:clrMapOvr>
  <p:transition>
    <p:dissolve/>
    <p:sndAc>
      <p:stSnd>
        <p:snd r:embed="rId3" name="drumroll.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Georgia" pitchFamily="18" charset="0"/>
              </a:rPr>
              <a:t>Hartwell House Interiors</a:t>
            </a:r>
            <a:endParaRPr lang="en-US" sz="2400" b="1" dirty="0">
              <a:latin typeface="Georgia" pitchFamily="18" charset="0"/>
            </a:endParaRPr>
          </a:p>
        </p:txBody>
      </p:sp>
      <p:pic>
        <p:nvPicPr>
          <p:cNvPr id="10" name="Picture 9" descr="2013 8-6 Stone, Bucks, Hartwell House fireplace2.JPG"/>
          <p:cNvPicPr>
            <a:picLocks noChangeAspect="1"/>
          </p:cNvPicPr>
          <p:nvPr/>
        </p:nvPicPr>
        <p:blipFill>
          <a:blip r:embed="rId4" cstate="print"/>
          <a:stretch>
            <a:fillRect/>
          </a:stretch>
        </p:blipFill>
        <p:spPr>
          <a:xfrm>
            <a:off x="381000" y="1219200"/>
            <a:ext cx="3977640" cy="5303520"/>
          </a:xfrm>
          <a:prstGeom prst="rect">
            <a:avLst/>
          </a:prstGeom>
        </p:spPr>
      </p:pic>
      <p:pic>
        <p:nvPicPr>
          <p:cNvPr id="9" name="Content Placeholder 8" descr="2013 8-6 Stone, Bucks, Hartwell House 1.JPG"/>
          <p:cNvPicPr>
            <a:picLocks noGrp="1" noChangeAspect="1"/>
          </p:cNvPicPr>
          <p:nvPr>
            <p:ph idx="1"/>
          </p:nvPr>
        </p:nvPicPr>
        <p:blipFill>
          <a:blip r:embed="rId5" cstate="print"/>
          <a:stretch>
            <a:fillRect/>
          </a:stretch>
        </p:blipFill>
        <p:spPr>
          <a:xfrm>
            <a:off x="4038600" y="3200400"/>
            <a:ext cx="5000213" cy="3749040"/>
          </a:xfrm>
          <a:prstGeom prst="rect">
            <a:avLst/>
          </a:prstGeom>
        </p:spPr>
      </p:pic>
      <p:sp>
        <p:nvSpPr>
          <p:cNvPr id="5" name="Slide Number Placeholder 4"/>
          <p:cNvSpPr>
            <a:spLocks noGrp="1"/>
          </p:cNvSpPr>
          <p:nvPr>
            <p:ph type="sldNum" sz="quarter" idx="12"/>
          </p:nvPr>
        </p:nvSpPr>
        <p:spPr/>
        <p:txBody>
          <a:bodyPr/>
          <a:lstStyle/>
          <a:p>
            <a:fld id="{A3D2A549-84DD-4AB9-9BB2-F1D85895A390}" type="slidenum">
              <a:rPr lang="en-US" smtClean="0"/>
              <a:pPr/>
              <a:t>19</a:t>
            </a:fld>
            <a:endParaRPr lang="en-US"/>
          </a:p>
        </p:txBody>
      </p:sp>
    </p:spTree>
  </p:cSld>
  <p:clrMapOvr>
    <a:masterClrMapping/>
  </p:clrMapOvr>
  <p:transition>
    <p:dissolve/>
    <p:sndAc>
      <p:stSnd>
        <p:snd r:embed="rId3" name="drumroll.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CAO2N6XT.jpg"/>
          <p:cNvPicPr>
            <a:picLocks noGrp="1" noChangeAspect="1"/>
          </p:cNvPicPr>
          <p:nvPr>
            <p:ph idx="4294967295"/>
          </p:nvPr>
        </p:nvPicPr>
        <p:blipFill>
          <a:blip r:embed="rId4" cstate="print"/>
          <a:stretch>
            <a:fillRect/>
          </a:stretch>
        </p:blipFill>
        <p:spPr>
          <a:xfrm>
            <a:off x="2209800" y="381000"/>
            <a:ext cx="4846320" cy="5714174"/>
          </a:xfrm>
        </p:spPr>
      </p:pic>
      <p:sp>
        <p:nvSpPr>
          <p:cNvPr id="3" name="Slide Number Placeholder 2"/>
          <p:cNvSpPr>
            <a:spLocks noGrp="1"/>
          </p:cNvSpPr>
          <p:nvPr>
            <p:ph type="sldNum" sz="quarter" idx="12"/>
          </p:nvPr>
        </p:nvSpPr>
        <p:spPr/>
        <p:txBody>
          <a:bodyPr/>
          <a:lstStyle/>
          <a:p>
            <a:fld id="{A3D2A549-84DD-4AB9-9BB2-F1D85895A390}" type="slidenum">
              <a:rPr lang="en-US" smtClean="0"/>
              <a:pPr/>
              <a:t>2</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011 6-17 Sherington parish church 4.JPG"/>
          <p:cNvPicPr>
            <a:picLocks noGrp="1" noChangeAspect="1"/>
          </p:cNvPicPr>
          <p:nvPr>
            <p:ph idx="1"/>
          </p:nvPr>
        </p:nvPicPr>
        <p:blipFill>
          <a:blip r:embed="rId4" cstate="print"/>
          <a:stretch>
            <a:fillRect/>
          </a:stretch>
        </p:blipFill>
        <p:spPr>
          <a:xfrm>
            <a:off x="5257800" y="1295400"/>
            <a:ext cx="3086100" cy="4114800"/>
          </a:xfrm>
        </p:spPr>
      </p:pic>
      <p:sp>
        <p:nvSpPr>
          <p:cNvPr id="2" name="Title 1"/>
          <p:cNvSpPr>
            <a:spLocks noGrp="1"/>
          </p:cNvSpPr>
          <p:nvPr>
            <p:ph type="title"/>
          </p:nvPr>
        </p:nvSpPr>
        <p:spPr/>
        <p:txBody>
          <a:bodyPr>
            <a:normAutofit/>
          </a:bodyPr>
          <a:lstStyle/>
          <a:p>
            <a:r>
              <a:rPr lang="en-US" sz="2400" b="1" dirty="0" smtClean="0">
                <a:latin typeface="Georgia" pitchFamily="18" charset="0"/>
              </a:rPr>
              <a:t>St Laud, Sherington, Buckinghamshire </a:t>
            </a:r>
            <a:endParaRPr lang="en-US" sz="2400" b="1" dirty="0">
              <a:latin typeface="Georgia" pitchFamily="18" charset="0"/>
            </a:endParaRPr>
          </a:p>
        </p:txBody>
      </p:sp>
      <p:pic>
        <p:nvPicPr>
          <p:cNvPr id="8" name="Picture 7" descr="2013 8-6 Sherington, Bucks Jeanette and Glenn at St. Laud.JPG"/>
          <p:cNvPicPr>
            <a:picLocks noChangeAspect="1"/>
          </p:cNvPicPr>
          <p:nvPr/>
        </p:nvPicPr>
        <p:blipFill>
          <a:blip r:embed="rId5" cstate="print"/>
          <a:stretch>
            <a:fillRect/>
          </a:stretch>
        </p:blipFill>
        <p:spPr>
          <a:xfrm>
            <a:off x="228600" y="2971800"/>
            <a:ext cx="4876800" cy="3657600"/>
          </a:xfrm>
          <a:prstGeom prst="rect">
            <a:avLst/>
          </a:prstGeom>
        </p:spPr>
      </p:pic>
      <p:sp>
        <p:nvSpPr>
          <p:cNvPr id="5" name="Slide Number Placeholder 4"/>
          <p:cNvSpPr>
            <a:spLocks noGrp="1"/>
          </p:cNvSpPr>
          <p:nvPr>
            <p:ph type="sldNum" sz="quarter" idx="12"/>
          </p:nvPr>
        </p:nvSpPr>
        <p:spPr/>
        <p:txBody>
          <a:bodyPr/>
          <a:lstStyle/>
          <a:p>
            <a:fld id="{A3D2A549-84DD-4AB9-9BB2-F1D85895A390}" type="slidenum">
              <a:rPr lang="en-US" smtClean="0"/>
              <a:pPr/>
              <a:t>20</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Georgia" pitchFamily="18" charset="0"/>
              </a:rPr>
              <a:t>St Peters, Bedford, Bedfordshire where Thomas Holyman married</a:t>
            </a:r>
            <a:endParaRPr lang="en-US" sz="2400" b="1" dirty="0">
              <a:latin typeface="Georgia" pitchFamily="18" charset="0"/>
            </a:endParaRPr>
          </a:p>
        </p:txBody>
      </p:sp>
      <p:sp>
        <p:nvSpPr>
          <p:cNvPr id="5" name="Content Placeholder 4"/>
          <p:cNvSpPr>
            <a:spLocks noGrp="1"/>
          </p:cNvSpPr>
          <p:nvPr>
            <p:ph idx="1"/>
          </p:nvPr>
        </p:nvSpPr>
        <p:spPr>
          <a:xfrm>
            <a:off x="1524000" y="1600201"/>
            <a:ext cx="6248400" cy="4267200"/>
          </a:xfrm>
        </p:spPr>
        <p:txBody>
          <a:bodyPr/>
          <a:lstStyle/>
          <a:p>
            <a:endParaRPr lang="en-US" dirty="0"/>
          </a:p>
        </p:txBody>
      </p:sp>
      <p:pic>
        <p:nvPicPr>
          <p:cNvPr id="6" name="Content Placeholder 3" descr="2013 8-7 Bedford, Bds St. Peter parish where Thomas and Ellen married in 1608.JPG"/>
          <p:cNvPicPr>
            <a:picLocks noChangeAspect="1"/>
          </p:cNvPicPr>
          <p:nvPr/>
        </p:nvPicPr>
        <p:blipFill>
          <a:blip r:embed="rId4" cstate="print"/>
          <a:stretch>
            <a:fillRect/>
          </a:stretch>
        </p:blipFill>
        <p:spPr>
          <a:xfrm>
            <a:off x="1554690" y="1600199"/>
            <a:ext cx="6217920" cy="4663440"/>
          </a:xfrm>
          <a:prstGeom prst="rect">
            <a:avLst/>
          </a:prstGeom>
        </p:spPr>
      </p:pic>
      <p:sp>
        <p:nvSpPr>
          <p:cNvPr id="7" name="Slide Number Placeholder 6"/>
          <p:cNvSpPr>
            <a:spLocks noGrp="1"/>
          </p:cNvSpPr>
          <p:nvPr>
            <p:ph type="sldNum" sz="quarter" idx="12"/>
          </p:nvPr>
        </p:nvSpPr>
        <p:spPr/>
        <p:txBody>
          <a:bodyPr/>
          <a:lstStyle/>
          <a:p>
            <a:fld id="{A3D2A549-84DD-4AB9-9BB2-F1D85895A390}" type="slidenum">
              <a:rPr lang="en-US" smtClean="0"/>
              <a:pPr/>
              <a:t>21</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76400"/>
          </a:xfrm>
        </p:spPr>
        <p:txBody>
          <a:bodyPr>
            <a:normAutofit/>
          </a:bodyPr>
          <a:lstStyle/>
          <a:p>
            <a:r>
              <a:rPr lang="en-US" sz="2400" b="1" dirty="0" smtClean="0">
                <a:latin typeface="Georgia" pitchFamily="18" charset="0"/>
              </a:rPr>
              <a:t>8 Caldwell Street, Bedford, Bedfordshire, England, site of the Blue Boar Inn</a:t>
            </a:r>
            <a:endParaRPr lang="en-US" sz="2400" b="1" dirty="0">
              <a:latin typeface="Georgia" pitchFamily="18" charset="0"/>
            </a:endParaRPr>
          </a:p>
        </p:txBody>
      </p:sp>
      <p:pic>
        <p:nvPicPr>
          <p:cNvPr id="6" name="Content Placeholder 5" descr="2013 8-7 Bedford, Bds, Jeanette at 8 Caldwell St. with St. Mary's in background.JPG"/>
          <p:cNvPicPr>
            <a:picLocks noGrp="1" noChangeAspect="1"/>
          </p:cNvPicPr>
          <p:nvPr>
            <p:ph idx="1"/>
          </p:nvPr>
        </p:nvPicPr>
        <p:blipFill>
          <a:blip r:embed="rId4" cstate="print"/>
          <a:stretch>
            <a:fillRect/>
          </a:stretch>
        </p:blipFill>
        <p:spPr>
          <a:xfrm>
            <a:off x="838200" y="1447800"/>
            <a:ext cx="3429000" cy="4572000"/>
          </a:xfrm>
        </p:spPr>
      </p:pic>
      <p:pic>
        <p:nvPicPr>
          <p:cNvPr id="7" name="Content Placeholder 3" descr="Bedford_-_John_Speed's_map_(1611).jpg"/>
          <p:cNvPicPr>
            <a:picLocks noChangeAspect="1"/>
          </p:cNvPicPr>
          <p:nvPr/>
        </p:nvPicPr>
        <p:blipFill>
          <a:blip r:embed="rId5" cstate="print"/>
          <a:stretch>
            <a:fillRect/>
          </a:stretch>
        </p:blipFill>
        <p:spPr>
          <a:xfrm>
            <a:off x="3886197" y="3352800"/>
            <a:ext cx="4337318" cy="3383280"/>
          </a:xfrm>
          <a:prstGeom prst="rect">
            <a:avLst/>
          </a:prstGeom>
        </p:spPr>
      </p:pic>
      <p:sp>
        <p:nvSpPr>
          <p:cNvPr id="5" name="Slide Number Placeholder 4"/>
          <p:cNvSpPr>
            <a:spLocks noGrp="1"/>
          </p:cNvSpPr>
          <p:nvPr>
            <p:ph type="sldNum" sz="quarter" idx="12"/>
          </p:nvPr>
        </p:nvSpPr>
        <p:spPr/>
        <p:txBody>
          <a:bodyPr/>
          <a:lstStyle/>
          <a:p>
            <a:fld id="{A3D2A549-84DD-4AB9-9BB2-F1D85895A390}" type="slidenum">
              <a:rPr lang="en-US" smtClean="0"/>
              <a:pPr/>
              <a:t>22</a:t>
            </a:fld>
            <a:endParaRPr lang="en-US"/>
          </a:p>
        </p:txBody>
      </p:sp>
    </p:spTree>
  </p:cSld>
  <p:clrMapOvr>
    <a:masterClrMapping/>
  </p:clrMapOvr>
  <p:transition>
    <p:dissolve/>
    <p:sndAc>
      <p:stSnd>
        <p:snd r:embed="rId3" name="applause.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Georgia" pitchFamily="18" charset="0"/>
              </a:rPr>
              <a:t>A Cord Wainer’s 17</a:t>
            </a:r>
            <a:r>
              <a:rPr lang="en-US" sz="2400" b="1" baseline="30000" dirty="0" smtClean="0">
                <a:latin typeface="Georgia" pitchFamily="18" charset="0"/>
              </a:rPr>
              <a:t>th</a:t>
            </a:r>
            <a:r>
              <a:rPr lang="en-US" sz="2400" b="1" dirty="0" smtClean="0">
                <a:latin typeface="Georgia" pitchFamily="18" charset="0"/>
              </a:rPr>
              <a:t> Century Shoe</a:t>
            </a:r>
            <a:endParaRPr lang="en-US" sz="2400" b="1" dirty="0">
              <a:latin typeface="Georgia" pitchFamily="18" charset="0"/>
            </a:endParaRPr>
          </a:p>
        </p:txBody>
      </p:sp>
      <p:pic>
        <p:nvPicPr>
          <p:cNvPr id="4" name="Content Placeholder 3" descr="2013 8-7 Bedford, Beds, Jeanette and Glenn examine 17th century shoes at Albion Archeology.JPG"/>
          <p:cNvPicPr>
            <a:picLocks noGrp="1" noChangeAspect="1"/>
          </p:cNvPicPr>
          <p:nvPr>
            <p:ph idx="1"/>
          </p:nvPr>
        </p:nvPicPr>
        <p:blipFill>
          <a:blip r:embed="rId4" cstate="print"/>
          <a:stretch>
            <a:fillRect/>
          </a:stretch>
        </p:blipFill>
        <p:spPr>
          <a:xfrm>
            <a:off x="1554691" y="1600200"/>
            <a:ext cx="6034617" cy="4525963"/>
          </a:xfrm>
          <a:prstGeom prst="rect">
            <a:avLst/>
          </a:prstGeom>
        </p:spPr>
      </p:pic>
      <p:sp>
        <p:nvSpPr>
          <p:cNvPr id="5" name="Slide Number Placeholder 4"/>
          <p:cNvSpPr>
            <a:spLocks noGrp="1"/>
          </p:cNvSpPr>
          <p:nvPr>
            <p:ph type="sldNum" sz="quarter" idx="12"/>
          </p:nvPr>
        </p:nvSpPr>
        <p:spPr/>
        <p:txBody>
          <a:bodyPr/>
          <a:lstStyle/>
          <a:p>
            <a:fld id="{A3D2A549-84DD-4AB9-9BB2-F1D85895A390}" type="slidenum">
              <a:rPr lang="en-US" smtClean="0"/>
              <a:pPr/>
              <a:t>23</a:t>
            </a:fld>
            <a:endParaRPr lang="en-US"/>
          </a:p>
        </p:txBody>
      </p:sp>
    </p:spTree>
  </p:cSld>
  <p:clrMapOvr>
    <a:masterClrMapping/>
  </p:clrMapOvr>
  <p:transition>
    <p:dissolve/>
    <p:sndAc>
      <p:stSnd>
        <p:snd r:embed="rId3" name="hammer.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1 5-26 Bedford, St. Mary's graves.JPG"/>
          <p:cNvPicPr>
            <a:picLocks noGrp="1" noChangeAspect="1"/>
          </p:cNvPicPr>
          <p:nvPr>
            <p:ph idx="1"/>
          </p:nvPr>
        </p:nvPicPr>
        <p:blipFill>
          <a:blip r:embed="rId4" cstate="print"/>
          <a:stretch>
            <a:fillRect/>
          </a:stretch>
        </p:blipFill>
        <p:spPr>
          <a:xfrm>
            <a:off x="3657600" y="2819400"/>
            <a:ext cx="5120640" cy="3840480"/>
          </a:xfrm>
        </p:spPr>
      </p:pic>
      <p:sp>
        <p:nvSpPr>
          <p:cNvPr id="2" name="Title 1"/>
          <p:cNvSpPr>
            <a:spLocks noGrp="1"/>
          </p:cNvSpPr>
          <p:nvPr>
            <p:ph type="title"/>
          </p:nvPr>
        </p:nvSpPr>
        <p:spPr/>
        <p:txBody>
          <a:bodyPr>
            <a:normAutofit/>
          </a:bodyPr>
          <a:lstStyle/>
          <a:p>
            <a:r>
              <a:rPr lang="en-US" sz="2400" b="1" dirty="0" smtClean="0">
                <a:latin typeface="Georgia" pitchFamily="18" charset="0"/>
              </a:rPr>
              <a:t>The Cemetery at St. Mary’s, Bedford, Bedfordshire, England</a:t>
            </a:r>
            <a:endParaRPr lang="en-US" sz="2400" b="1" dirty="0">
              <a:latin typeface="Georgia" pitchFamily="18" charset="0"/>
            </a:endParaRPr>
          </a:p>
        </p:txBody>
      </p:sp>
      <p:pic>
        <p:nvPicPr>
          <p:cNvPr id="6" name="Picture 5" descr="2011 5-26 Bedford, close up of tombstone in St. Mary's.JPG"/>
          <p:cNvPicPr>
            <a:picLocks noChangeAspect="1"/>
          </p:cNvPicPr>
          <p:nvPr/>
        </p:nvPicPr>
        <p:blipFill>
          <a:blip r:embed="rId5" cstate="print"/>
          <a:stretch>
            <a:fillRect/>
          </a:stretch>
        </p:blipFill>
        <p:spPr>
          <a:xfrm>
            <a:off x="533400" y="1219200"/>
            <a:ext cx="3535680" cy="2651760"/>
          </a:xfrm>
          <a:prstGeom prst="rect">
            <a:avLst/>
          </a:prstGeom>
        </p:spPr>
      </p:pic>
      <p:sp>
        <p:nvSpPr>
          <p:cNvPr id="5" name="Slide Number Placeholder 4"/>
          <p:cNvSpPr>
            <a:spLocks noGrp="1"/>
          </p:cNvSpPr>
          <p:nvPr>
            <p:ph type="sldNum" sz="quarter" idx="12"/>
          </p:nvPr>
        </p:nvSpPr>
        <p:spPr/>
        <p:txBody>
          <a:bodyPr/>
          <a:lstStyle/>
          <a:p>
            <a:fld id="{A3D2A549-84DD-4AB9-9BB2-F1D85895A390}" type="slidenum">
              <a:rPr lang="en-US" smtClean="0"/>
              <a:pPr/>
              <a:t>24</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Georgia" pitchFamily="18" charset="0"/>
              </a:rPr>
              <a:t>The Thirteen English Colonies</a:t>
            </a:r>
            <a:endParaRPr lang="en-US" sz="3600" b="1" dirty="0">
              <a:latin typeface="Georgia" pitchFamily="18" charset="0"/>
            </a:endParaRPr>
          </a:p>
        </p:txBody>
      </p:sp>
      <p:pic>
        <p:nvPicPr>
          <p:cNvPr id="4" name="Content Placeholder 3" descr="thCAW6J266.jpg"/>
          <p:cNvPicPr>
            <a:picLocks noGrp="1" noChangeAspect="1"/>
          </p:cNvPicPr>
          <p:nvPr>
            <p:ph idx="1"/>
          </p:nvPr>
        </p:nvPicPr>
        <p:blipFill>
          <a:blip r:embed="rId4" cstate="print"/>
          <a:stretch>
            <a:fillRect/>
          </a:stretch>
        </p:blipFill>
        <p:spPr>
          <a:xfrm>
            <a:off x="2133600" y="1828800"/>
            <a:ext cx="4376007" cy="4480560"/>
          </a:xfrm>
        </p:spPr>
      </p:pic>
      <p:sp>
        <p:nvSpPr>
          <p:cNvPr id="5" name="Slide Number Placeholder 4"/>
          <p:cNvSpPr>
            <a:spLocks noGrp="1"/>
          </p:cNvSpPr>
          <p:nvPr>
            <p:ph type="sldNum" sz="quarter" idx="12"/>
          </p:nvPr>
        </p:nvSpPr>
        <p:spPr/>
        <p:txBody>
          <a:bodyPr/>
          <a:lstStyle/>
          <a:p>
            <a:fld id="{A3D2A549-84DD-4AB9-9BB2-F1D85895A390}" type="slidenum">
              <a:rPr lang="en-US" smtClean="0"/>
              <a:pPr/>
              <a:t>25</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Georgia" pitchFamily="18" charset="0"/>
              </a:rPr>
              <a:t>1650 Colonial Settlements</a:t>
            </a:r>
            <a:endParaRPr lang="en-US" sz="3600" b="1" dirty="0">
              <a:latin typeface="Georgia" pitchFamily="18" charset="0"/>
            </a:endParaRPr>
          </a:p>
        </p:txBody>
      </p:sp>
      <p:pic>
        <p:nvPicPr>
          <p:cNvPr id="4" name="Content Placeholder 3" descr="76944991.png"/>
          <p:cNvPicPr>
            <a:picLocks noGrp="1" noChangeAspect="1"/>
          </p:cNvPicPr>
          <p:nvPr>
            <p:ph idx="1"/>
          </p:nvPr>
        </p:nvPicPr>
        <p:blipFill>
          <a:blip r:embed="rId4" cstate="print"/>
          <a:stretch>
            <a:fillRect/>
          </a:stretch>
        </p:blipFill>
        <p:spPr>
          <a:xfrm>
            <a:off x="1066800" y="1295400"/>
            <a:ext cx="6583681" cy="4937760"/>
          </a:xfrm>
        </p:spPr>
      </p:pic>
      <p:sp>
        <p:nvSpPr>
          <p:cNvPr id="5" name="Slide Number Placeholder 4"/>
          <p:cNvSpPr>
            <a:spLocks noGrp="1"/>
          </p:cNvSpPr>
          <p:nvPr>
            <p:ph type="sldNum" sz="quarter" idx="12"/>
          </p:nvPr>
        </p:nvSpPr>
        <p:spPr/>
        <p:txBody>
          <a:bodyPr/>
          <a:lstStyle/>
          <a:p>
            <a:fld id="{A3D2A549-84DD-4AB9-9BB2-F1D85895A390}" type="slidenum">
              <a:rPr lang="en-US" smtClean="0"/>
              <a:pPr/>
              <a:t>26</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3100" b="1" dirty="0" smtClean="0">
                <a:latin typeface="Georgia" pitchFamily="18" charset="0"/>
              </a:rPr>
              <a:t>Holyman Virginia Settlements, 1650 – 1691</a:t>
            </a:r>
            <a:br>
              <a:rPr lang="en-US" sz="3100" b="1" dirty="0" smtClean="0">
                <a:latin typeface="Georgia" pitchFamily="18" charset="0"/>
              </a:rPr>
            </a:br>
            <a:endParaRPr lang="en-US" sz="3100" b="1" dirty="0">
              <a:latin typeface="Georgia" pitchFamily="18" charset="0"/>
            </a:endParaRPr>
          </a:p>
        </p:txBody>
      </p:sp>
      <p:pic>
        <p:nvPicPr>
          <p:cNvPr id="4" name="Content Placeholder 3"/>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57400" y="1600200"/>
            <a:ext cx="5394960" cy="5029200"/>
          </a:xfrm>
          <a:prstGeom prst="rect">
            <a:avLst/>
          </a:prstGeom>
        </p:spPr>
      </p:pic>
      <p:sp>
        <p:nvSpPr>
          <p:cNvPr id="5" name="Slide Number Placeholder 4"/>
          <p:cNvSpPr>
            <a:spLocks noGrp="1"/>
          </p:cNvSpPr>
          <p:nvPr>
            <p:ph type="sldNum" sz="quarter" idx="12"/>
          </p:nvPr>
        </p:nvSpPr>
        <p:spPr/>
        <p:txBody>
          <a:bodyPr/>
          <a:lstStyle/>
          <a:p>
            <a:fld id="{A3D2A549-84DD-4AB9-9BB2-F1D85895A390}" type="slidenum">
              <a:rPr lang="en-US" smtClean="0"/>
              <a:pPr/>
              <a:t>27</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143000"/>
          </a:xfrm>
        </p:spPr>
        <p:txBody>
          <a:bodyPr>
            <a:noAutofit/>
          </a:bodyPr>
          <a:lstStyle/>
          <a:p>
            <a:r>
              <a:rPr lang="en-US" sz="3600" b="1" dirty="0" smtClean="0">
                <a:latin typeface="Georgia" pitchFamily="18" charset="0"/>
              </a:rPr>
              <a:t>Isle of Wight County, Virginia</a:t>
            </a:r>
            <a:br>
              <a:rPr lang="en-US" sz="3600" b="1" dirty="0" smtClean="0">
                <a:latin typeface="Georgia" pitchFamily="18" charset="0"/>
              </a:rPr>
            </a:br>
            <a:r>
              <a:rPr lang="en-US" sz="3600" b="1" dirty="0" smtClean="0">
                <a:latin typeface="Georgia" pitchFamily="18" charset="0"/>
              </a:rPr>
              <a:t>1607-1865</a:t>
            </a:r>
            <a:endParaRPr lang="en-US" sz="3600" b="1" dirty="0">
              <a:latin typeface="Georgia" pitchFamily="18" charset="0"/>
            </a:endParaRPr>
          </a:p>
        </p:txBody>
      </p:sp>
      <p:pic>
        <p:nvPicPr>
          <p:cNvPr id="4" name="Content Placeholder 3" descr="2010 3  Isle of Wight Map2.jpg"/>
          <p:cNvPicPr>
            <a:picLocks noGrp="1" noChangeAspect="1"/>
          </p:cNvPicPr>
          <p:nvPr>
            <p:ph idx="1"/>
          </p:nvPr>
        </p:nvPicPr>
        <p:blipFill>
          <a:blip r:embed="rId4" cstate="print"/>
          <a:stretch>
            <a:fillRect/>
          </a:stretch>
        </p:blipFill>
        <p:spPr>
          <a:xfrm>
            <a:off x="1590724" y="1600200"/>
            <a:ext cx="5962551" cy="4525963"/>
          </a:xfrm>
        </p:spPr>
      </p:pic>
      <p:sp>
        <p:nvSpPr>
          <p:cNvPr id="5" name="Slide Number Placeholder 4"/>
          <p:cNvSpPr>
            <a:spLocks noGrp="1"/>
          </p:cNvSpPr>
          <p:nvPr>
            <p:ph type="sldNum" sz="quarter" idx="12"/>
          </p:nvPr>
        </p:nvSpPr>
        <p:spPr/>
        <p:txBody>
          <a:bodyPr/>
          <a:lstStyle/>
          <a:p>
            <a:fld id="{A3D2A549-84DD-4AB9-9BB2-F1D85895A390}" type="slidenum">
              <a:rPr lang="en-US" smtClean="0"/>
              <a:pPr/>
              <a:t>28</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Georgia" pitchFamily="18" charset="0"/>
              </a:rPr>
              <a:t>1980s View of Holleman Plantation</a:t>
            </a:r>
            <a:br>
              <a:rPr lang="en-US" sz="2800" b="1" dirty="0" smtClean="0">
                <a:latin typeface="Georgia" pitchFamily="18" charset="0"/>
              </a:rPr>
            </a:br>
            <a:r>
              <a:rPr lang="en-US" sz="2800" b="1" dirty="0" smtClean="0">
                <a:latin typeface="Georgia" pitchFamily="18" charset="0"/>
              </a:rPr>
              <a:t>Mill Swamp, Isle of Wight County, Virginia</a:t>
            </a:r>
            <a:endParaRPr lang="en-US" sz="2800" b="1" dirty="0">
              <a:latin typeface="Georgia" pitchFamily="18" charset="0"/>
            </a:endParaRPr>
          </a:p>
        </p:txBody>
      </p:sp>
      <p:pic>
        <p:nvPicPr>
          <p:cNvPr id="4" name="Content Placeholder 3" descr="2013 Mill Swamp, Isle of Wight, VA Holleman Plantation.jpg"/>
          <p:cNvPicPr>
            <a:picLocks noGrp="1" noChangeAspect="1"/>
          </p:cNvPicPr>
          <p:nvPr>
            <p:ph idx="1"/>
          </p:nvPr>
        </p:nvPicPr>
        <p:blipFill>
          <a:blip r:embed="rId4" cstate="print"/>
          <a:stretch>
            <a:fillRect/>
          </a:stretch>
        </p:blipFill>
        <p:spPr>
          <a:xfrm>
            <a:off x="1623060" y="1814925"/>
            <a:ext cx="5897880" cy="4096512"/>
          </a:xfrm>
        </p:spPr>
      </p:pic>
      <p:sp>
        <p:nvSpPr>
          <p:cNvPr id="5" name="Slide Number Placeholder 4"/>
          <p:cNvSpPr>
            <a:spLocks noGrp="1"/>
          </p:cNvSpPr>
          <p:nvPr>
            <p:ph type="sldNum" sz="quarter" idx="12"/>
          </p:nvPr>
        </p:nvSpPr>
        <p:spPr/>
        <p:txBody>
          <a:bodyPr/>
          <a:lstStyle/>
          <a:p>
            <a:fld id="{A3D2A549-84DD-4AB9-9BB2-F1D85895A390}" type="slidenum">
              <a:rPr lang="en-US" smtClean="0"/>
              <a:pPr/>
              <a:t>29</a:t>
            </a:fld>
            <a:endParaRPr lang="en-US"/>
          </a:p>
        </p:txBody>
      </p:sp>
    </p:spTree>
  </p:cSld>
  <p:clrMapOvr>
    <a:masterClrMapping/>
  </p:clrMapOvr>
  <p:transition>
    <p:dissolve/>
    <p:sndAc>
      <p:stSnd>
        <p:snd r:embed="rId3" name="camera.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Owner\Pictures\great-britain-map-counties-i8.gif"/>
          <p:cNvPicPr/>
          <p:nvPr/>
        </p:nvPicPr>
        <p:blipFill>
          <a:blip r:embed="rId4" cstate="print"/>
          <a:srcRect/>
          <a:stretch>
            <a:fillRect/>
          </a:stretch>
        </p:blipFill>
        <p:spPr bwMode="auto">
          <a:xfrm>
            <a:off x="1600200" y="-262677"/>
            <a:ext cx="5943600" cy="738335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A3D2A549-84DD-4AB9-9BB2-F1D85895A390}" type="slidenum">
              <a:rPr lang="en-US" smtClean="0"/>
              <a:pPr/>
              <a:t>3</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3100" b="1" dirty="0" smtClean="0">
                <a:latin typeface="Georgia" pitchFamily="18" charset="0"/>
              </a:rPr>
              <a:t>Earliest Holliman House standing in Isle of Wight County, Virginia</a:t>
            </a:r>
            <a:r>
              <a:rPr lang="en-US" sz="3100" dirty="0" smtClean="0">
                <a:latin typeface="Georgia" pitchFamily="18" charset="0"/>
              </a:rPr>
              <a:t/>
            </a:r>
            <a:br>
              <a:rPr lang="en-US" sz="3100" dirty="0" smtClean="0">
                <a:latin typeface="Georgia" pitchFamily="18" charset="0"/>
              </a:rPr>
            </a:br>
            <a:endParaRPr lang="en-US" sz="3100" dirty="0">
              <a:latin typeface="Georgia" pitchFamily="18" charset="0"/>
            </a:endParaRPr>
          </a:p>
        </p:txBody>
      </p:sp>
      <p:pic>
        <p:nvPicPr>
          <p:cNvPr id="5" name="Content Placeholder 3" descr="2011 7 Holleman farm house prior to 1830.JPG"/>
          <p:cNvPicPr>
            <a:picLocks noChangeAspect="1"/>
          </p:cNvPicPr>
          <p:nvPr/>
        </p:nvPicPr>
        <p:blipFill>
          <a:blip r:embed="rId4" cstate="print"/>
          <a:stretch>
            <a:fillRect/>
          </a:stretch>
        </p:blipFill>
        <p:spPr>
          <a:xfrm>
            <a:off x="3352800" y="1447800"/>
            <a:ext cx="5425440" cy="4065270"/>
          </a:xfrm>
          <a:prstGeom prst="rect">
            <a:avLst/>
          </a:prstGeom>
        </p:spPr>
      </p:pic>
      <p:pic>
        <p:nvPicPr>
          <p:cNvPr id="4" name="Content Placeholder 3" descr="2011 7 Mill Swamp, IOW, VA earlier Holleman house.JPG"/>
          <p:cNvPicPr>
            <a:picLocks noGrp="1" noChangeAspect="1"/>
          </p:cNvPicPr>
          <p:nvPr>
            <p:ph idx="1"/>
          </p:nvPr>
        </p:nvPicPr>
        <p:blipFill>
          <a:blip r:embed="rId5" cstate="print"/>
          <a:stretch>
            <a:fillRect/>
          </a:stretch>
        </p:blipFill>
        <p:spPr>
          <a:xfrm>
            <a:off x="0" y="2895600"/>
            <a:ext cx="4754880" cy="3566160"/>
          </a:xfrm>
        </p:spPr>
      </p:pic>
      <p:sp>
        <p:nvSpPr>
          <p:cNvPr id="6" name="Slide Number Placeholder 5"/>
          <p:cNvSpPr>
            <a:spLocks noGrp="1"/>
          </p:cNvSpPr>
          <p:nvPr>
            <p:ph type="sldNum" sz="quarter" idx="12"/>
          </p:nvPr>
        </p:nvSpPr>
        <p:spPr/>
        <p:txBody>
          <a:bodyPr/>
          <a:lstStyle/>
          <a:p>
            <a:fld id="{A3D2A549-84DD-4AB9-9BB2-F1D85895A390}" type="slidenum">
              <a:rPr lang="en-US" smtClean="0"/>
              <a:pPr/>
              <a:t>30</a:t>
            </a:fld>
            <a:endParaRPr lang="en-US"/>
          </a:p>
        </p:txBody>
      </p:sp>
    </p:spTree>
  </p:cSld>
  <p:clrMapOvr>
    <a:masterClrMapping/>
  </p:clrMapOvr>
  <p:transition>
    <p:dissolve/>
    <p:sndAc>
      <p:stSnd>
        <p:snd r:embed="rId3" name="camera.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21 Mill Swamp, IOW, VA Holleman House and cars.jpg"/>
          <p:cNvPicPr>
            <a:picLocks noGrp="1" noChangeAspect="1"/>
          </p:cNvPicPr>
          <p:nvPr>
            <p:ph idx="1"/>
          </p:nvPr>
        </p:nvPicPr>
        <p:blipFill>
          <a:blip r:embed="rId4" cstate="print"/>
          <a:stretch>
            <a:fillRect/>
          </a:stretch>
        </p:blipFill>
        <p:spPr>
          <a:xfrm>
            <a:off x="3886200" y="3124200"/>
            <a:ext cx="5020056" cy="2959608"/>
          </a:xfrm>
          <a:prstGeom prst="rect">
            <a:avLst/>
          </a:prstGeom>
        </p:spPr>
      </p:pic>
      <p:sp>
        <p:nvSpPr>
          <p:cNvPr id="2" name="Title 1"/>
          <p:cNvSpPr>
            <a:spLocks noGrp="1"/>
          </p:cNvSpPr>
          <p:nvPr>
            <p:ph type="title"/>
          </p:nvPr>
        </p:nvSpPr>
        <p:spPr/>
        <p:txBody>
          <a:bodyPr>
            <a:normAutofit/>
          </a:bodyPr>
          <a:lstStyle/>
          <a:p>
            <a:r>
              <a:rPr lang="en-US" sz="2800" b="1" dirty="0" smtClean="0">
                <a:latin typeface="Georgia" pitchFamily="18" charset="0"/>
              </a:rPr>
              <a:t>The Holleman House, Isle of Wight, Virginia in 1907 and 1921</a:t>
            </a:r>
            <a:endParaRPr lang="en-US" sz="2800" b="1" dirty="0">
              <a:latin typeface="Georgia" pitchFamily="18" charset="0"/>
            </a:endParaRPr>
          </a:p>
        </p:txBody>
      </p:sp>
      <p:pic>
        <p:nvPicPr>
          <p:cNvPr id="5" name="Picture 4" descr="1907 ca Mill Swamp, IOW, VA Holleman House.jpg"/>
          <p:cNvPicPr>
            <a:picLocks noChangeAspect="1"/>
          </p:cNvPicPr>
          <p:nvPr/>
        </p:nvPicPr>
        <p:blipFill>
          <a:blip r:embed="rId5" cstate="print"/>
          <a:stretch>
            <a:fillRect/>
          </a:stretch>
        </p:blipFill>
        <p:spPr>
          <a:xfrm>
            <a:off x="152401" y="1295400"/>
            <a:ext cx="3899941" cy="3474720"/>
          </a:xfrm>
          <a:prstGeom prst="rect">
            <a:avLst/>
          </a:prstGeom>
        </p:spPr>
      </p:pic>
      <p:sp>
        <p:nvSpPr>
          <p:cNvPr id="6" name="Slide Number Placeholder 5"/>
          <p:cNvSpPr>
            <a:spLocks noGrp="1"/>
          </p:cNvSpPr>
          <p:nvPr>
            <p:ph type="sldNum" sz="quarter" idx="12"/>
          </p:nvPr>
        </p:nvSpPr>
        <p:spPr/>
        <p:txBody>
          <a:bodyPr/>
          <a:lstStyle/>
          <a:p>
            <a:fld id="{A3D2A549-84DD-4AB9-9BB2-F1D85895A390}" type="slidenum">
              <a:rPr lang="en-US" smtClean="0"/>
              <a:pPr/>
              <a:t>31</a:t>
            </a:fld>
            <a:endParaRPr lang="en-US"/>
          </a:p>
        </p:txBody>
      </p:sp>
    </p:spTree>
  </p:cSld>
  <p:clrMapOvr>
    <a:masterClrMapping/>
  </p:clrMapOvr>
  <p:transition>
    <p:dissolve/>
    <p:sndAc>
      <p:stSnd>
        <p:snd r:embed="rId3" name="camera.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Georgia" pitchFamily="18" charset="0"/>
              </a:rPr>
              <a:t>The 1830 Holleman House, Isle of Wight, Virginia</a:t>
            </a:r>
            <a:endParaRPr lang="en-US" sz="2800" b="1" dirty="0">
              <a:latin typeface="Georgia" pitchFamily="18" charset="0"/>
            </a:endParaRPr>
          </a:p>
        </p:txBody>
      </p:sp>
      <p:pic>
        <p:nvPicPr>
          <p:cNvPr id="5" name="Picture 4" descr="2010 3 Holleman House.jpg"/>
          <p:cNvPicPr>
            <a:picLocks noChangeAspect="1"/>
          </p:cNvPicPr>
          <p:nvPr/>
        </p:nvPicPr>
        <p:blipFill>
          <a:blip r:embed="rId4" cstate="print"/>
          <a:stretch>
            <a:fillRect/>
          </a:stretch>
        </p:blipFill>
        <p:spPr>
          <a:xfrm>
            <a:off x="1600200" y="1371600"/>
            <a:ext cx="6223753" cy="4663440"/>
          </a:xfrm>
          <a:prstGeom prst="rect">
            <a:avLst/>
          </a:prstGeom>
        </p:spPr>
      </p:pic>
      <p:sp>
        <p:nvSpPr>
          <p:cNvPr id="6" name="Content Placeholder 5"/>
          <p:cNvSpPr>
            <a:spLocks noGrp="1"/>
          </p:cNvSpPr>
          <p:nvPr>
            <p:ph idx="1"/>
          </p:nvPr>
        </p:nvSpPr>
        <p:spPr/>
        <p:txBody>
          <a:bodyPr/>
          <a:lstStyle/>
          <a:p>
            <a:endParaRPr lang="en-US" dirty="0" smtClean="0"/>
          </a:p>
          <a:p>
            <a:endParaRPr lang="en-US" dirty="0"/>
          </a:p>
        </p:txBody>
      </p:sp>
      <p:sp>
        <p:nvSpPr>
          <p:cNvPr id="7" name="Slide Number Placeholder 6"/>
          <p:cNvSpPr>
            <a:spLocks noGrp="1"/>
          </p:cNvSpPr>
          <p:nvPr>
            <p:ph type="sldNum" sz="quarter" idx="12"/>
          </p:nvPr>
        </p:nvSpPr>
        <p:spPr/>
        <p:txBody>
          <a:bodyPr/>
          <a:lstStyle/>
          <a:p>
            <a:fld id="{A3D2A549-84DD-4AB9-9BB2-F1D85895A390}" type="slidenum">
              <a:rPr lang="en-US" smtClean="0"/>
              <a:pPr/>
              <a:t>32</a:t>
            </a:fld>
            <a:endParaRPr lang="en-US"/>
          </a:p>
        </p:txBody>
      </p:sp>
    </p:spTree>
  </p:cSld>
  <p:clrMapOvr>
    <a:masterClrMapping/>
  </p:clrMapOvr>
  <p:transition>
    <p:dissolve/>
    <p:sndAc>
      <p:stSnd>
        <p:snd r:embed="rId3" name="camera.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1750 Settlement of America</a:t>
            </a:r>
            <a:endParaRPr lang="en-US" dirty="0"/>
          </a:p>
        </p:txBody>
      </p:sp>
      <p:pic>
        <p:nvPicPr>
          <p:cNvPr id="4" name="Content Placeholder 3" descr="colonial-america-map-667.gif"/>
          <p:cNvPicPr>
            <a:picLocks noGrp="1" noChangeAspect="1"/>
          </p:cNvPicPr>
          <p:nvPr>
            <p:ph idx="1"/>
          </p:nvPr>
        </p:nvPicPr>
        <p:blipFill>
          <a:blip r:embed="rId4" cstate="print"/>
          <a:stretch>
            <a:fillRect/>
          </a:stretch>
        </p:blipFill>
        <p:spPr>
          <a:xfrm>
            <a:off x="2932155" y="1600199"/>
            <a:ext cx="3644348" cy="5029200"/>
          </a:xfrm>
        </p:spPr>
      </p:pic>
      <p:sp>
        <p:nvSpPr>
          <p:cNvPr id="5" name="Slide Number Placeholder 4"/>
          <p:cNvSpPr>
            <a:spLocks noGrp="1"/>
          </p:cNvSpPr>
          <p:nvPr>
            <p:ph type="sldNum" sz="quarter" idx="12"/>
          </p:nvPr>
        </p:nvSpPr>
        <p:spPr/>
        <p:txBody>
          <a:bodyPr/>
          <a:lstStyle/>
          <a:p>
            <a:fld id="{A3D2A549-84DD-4AB9-9BB2-F1D85895A390}" type="slidenum">
              <a:rPr lang="en-US" smtClean="0"/>
              <a:pPr/>
              <a:t>33</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latin typeface="Georgia" pitchFamily="18" charset="0"/>
              </a:rPr>
              <a:t>The Westward Movement of the Hollimans</a:t>
            </a:r>
            <a:br>
              <a:rPr lang="en-US" sz="2000" b="1" dirty="0" smtClean="0">
                <a:latin typeface="Georgia" pitchFamily="18" charset="0"/>
              </a:rPr>
            </a:br>
            <a:r>
              <a:rPr lang="en-US" sz="2000" b="1" dirty="0" smtClean="0">
                <a:latin typeface="Georgia" pitchFamily="18" charset="0"/>
              </a:rPr>
              <a:t>and the Removal of the Southern Indians</a:t>
            </a:r>
            <a:endParaRPr lang="en-US" sz="2000" b="1" dirty="0">
              <a:latin typeface="Georgia" pitchFamily="18" charset="0"/>
            </a:endParaRPr>
          </a:p>
        </p:txBody>
      </p:sp>
      <p:pic>
        <p:nvPicPr>
          <p:cNvPr id="4" name="BLOGGER_PHOTO_ID_5549533330169870018" descr="http://2.bp.blogspot.com/_onotc7qbTJk/TQPnKT33NsI/AAAAAAAABvU/6xfw3LUQ40g/s400/2010%2BHolliman%2Bmigrations.jpg">
            <a:hlinkClick r:id="rId4"/>
          </p:cNvP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600200"/>
            <a:ext cx="5257800" cy="3535680"/>
          </a:xfrm>
          <a:prstGeom prst="rect">
            <a:avLst/>
          </a:prstGeom>
          <a:noFill/>
          <a:ln>
            <a:noFill/>
          </a:ln>
        </p:spPr>
      </p:pic>
      <p:sp>
        <p:nvSpPr>
          <p:cNvPr id="5" name="Slide Number Placeholder 4"/>
          <p:cNvSpPr>
            <a:spLocks noGrp="1"/>
          </p:cNvSpPr>
          <p:nvPr>
            <p:ph type="sldNum" sz="quarter" idx="12"/>
          </p:nvPr>
        </p:nvSpPr>
        <p:spPr/>
        <p:txBody>
          <a:bodyPr/>
          <a:lstStyle/>
          <a:p>
            <a:fld id="{A3D2A549-84DD-4AB9-9BB2-F1D85895A390}" type="slidenum">
              <a:rPr lang="en-US" smtClean="0"/>
              <a:pPr/>
              <a:t>34</a:t>
            </a:fld>
            <a:endParaRPr lang="en-US"/>
          </a:p>
        </p:txBody>
      </p:sp>
    </p:spTree>
  </p:cSld>
  <p:clrMapOvr>
    <a:masterClrMapping/>
  </p:clrMapOvr>
  <p:transition>
    <p:dissolve/>
    <p:sndAc>
      <p:stSnd>
        <p:snd r:embed="rId3" name="drumroll.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Georgia" pitchFamily="18" charset="0"/>
              </a:rPr>
              <a:t>Additional Holliman Resources</a:t>
            </a:r>
            <a:endParaRPr lang="en-US" sz="3600" b="1" dirty="0">
              <a:latin typeface="Georgia" pitchFamily="18" charset="0"/>
            </a:endParaRPr>
          </a:p>
        </p:txBody>
      </p:sp>
      <p:sp>
        <p:nvSpPr>
          <p:cNvPr id="3" name="Content Placeholder 2"/>
          <p:cNvSpPr>
            <a:spLocks noGrp="1"/>
          </p:cNvSpPr>
          <p:nvPr>
            <p:ph idx="1"/>
          </p:nvPr>
        </p:nvSpPr>
        <p:spPr/>
        <p:txBody>
          <a:bodyPr>
            <a:normAutofit fontScale="92500" lnSpcReduction="10000"/>
          </a:bodyPr>
          <a:lstStyle/>
          <a:p>
            <a:r>
              <a:rPr lang="en-US" sz="2600" dirty="0" smtClean="0">
                <a:latin typeface="Georgia" pitchFamily="18" charset="0"/>
              </a:rPr>
              <a:t> Join the Hollyman Email List at </a:t>
            </a:r>
            <a:r>
              <a:rPr lang="en-US" sz="2600" b="1" dirty="0" smtClean="0">
                <a:latin typeface="Georgia" pitchFamily="18" charset="0"/>
              </a:rPr>
              <a:t>Hollyman-Subscribe@yahoogroups.com </a:t>
            </a:r>
            <a:r>
              <a:rPr lang="en-US" sz="2600" dirty="0" smtClean="0">
                <a:latin typeface="Georgia" pitchFamily="18" charset="0"/>
              </a:rPr>
              <a:t>.</a:t>
            </a:r>
          </a:p>
          <a:p>
            <a:r>
              <a:rPr lang="en-US" sz="2600" dirty="0" smtClean="0">
                <a:latin typeface="Georgia" pitchFamily="18" charset="0"/>
              </a:rPr>
              <a:t>Or the Hollyman Family </a:t>
            </a:r>
            <a:r>
              <a:rPr lang="en-US" sz="2600" dirty="0" err="1" smtClean="0">
                <a:latin typeface="Georgia" pitchFamily="18" charset="0"/>
              </a:rPr>
              <a:t>Facebook</a:t>
            </a:r>
            <a:r>
              <a:rPr lang="en-US" sz="2600" dirty="0" smtClean="0">
                <a:latin typeface="Georgia" pitchFamily="18" charset="0"/>
              </a:rPr>
              <a:t> Page located on </a:t>
            </a:r>
            <a:r>
              <a:rPr lang="en-US" sz="2600" b="1" dirty="0" err="1" smtClean="0">
                <a:latin typeface="Georgia" pitchFamily="18" charset="0"/>
              </a:rPr>
              <a:t>Facebook</a:t>
            </a:r>
            <a:r>
              <a:rPr lang="en-US" sz="2600" b="1" dirty="0" smtClean="0">
                <a:latin typeface="Georgia" pitchFamily="18" charset="0"/>
              </a:rPr>
              <a:t> at "Hollyman Family"</a:t>
            </a:r>
            <a:r>
              <a:rPr lang="en-US" sz="2600" dirty="0" smtClean="0">
                <a:latin typeface="Georgia" pitchFamily="18" charset="0"/>
              </a:rPr>
              <a:t>. </a:t>
            </a:r>
          </a:p>
          <a:p>
            <a:r>
              <a:rPr lang="en-US" sz="2600" dirty="0" smtClean="0">
                <a:latin typeface="Georgia" pitchFamily="18" charset="0"/>
              </a:rPr>
              <a:t>Post your questions and perhaps one of the dozens Holyman cousins on these sites may have an answer. </a:t>
            </a:r>
          </a:p>
          <a:p>
            <a:r>
              <a:rPr lang="en-US" sz="2600" dirty="0" smtClean="0">
                <a:latin typeface="Georgia" pitchFamily="18" charset="0"/>
              </a:rPr>
              <a:t>For more information contact Tina Peddie at </a:t>
            </a:r>
            <a:r>
              <a:rPr lang="en-US" sz="2600" b="1" dirty="0" smtClean="0">
                <a:latin typeface="Georgia" pitchFamily="18" charset="0"/>
              </a:rPr>
              <a:t>desabla1@yahoo.com</a:t>
            </a:r>
            <a:r>
              <a:rPr lang="en-US" sz="2600" dirty="0" smtClean="0">
                <a:latin typeface="Georgia" pitchFamily="18" charset="0"/>
              </a:rPr>
              <a:t>, the list and </a:t>
            </a:r>
            <a:r>
              <a:rPr lang="en-US" sz="2600" dirty="0" err="1" smtClean="0">
                <a:latin typeface="Georgia" pitchFamily="18" charset="0"/>
              </a:rPr>
              <a:t>Facebook</a:t>
            </a:r>
            <a:r>
              <a:rPr lang="en-US" sz="2600" dirty="0" smtClean="0">
                <a:latin typeface="Georgia" pitchFamily="18" charset="0"/>
              </a:rPr>
              <a:t> manager for Hollyman (and all our various spellings!).</a:t>
            </a:r>
          </a:p>
          <a:p>
            <a:r>
              <a:rPr lang="en-US" sz="2600" i="1" dirty="0" smtClean="0"/>
              <a:t>Blog articles on Holliman (Holyman) family history can be found at </a:t>
            </a:r>
            <a:r>
              <a:rPr lang="en-US" sz="2600" i="1" dirty="0" smtClean="0">
                <a:latin typeface="Georgia" pitchFamily="18" charset="0"/>
                <a:hlinkClick r:id="rId3"/>
              </a:rPr>
              <a:t>http://hollimanfamilyhistory.blogspot.com/</a:t>
            </a:r>
            <a:r>
              <a:rPr lang="en-US" sz="2600" i="1" dirty="0" smtClean="0">
                <a:latin typeface="Georgia" pitchFamily="18" charset="0"/>
              </a:rPr>
              <a:t> </a:t>
            </a:r>
            <a:r>
              <a:rPr lang="en-US" sz="2600" i="1" dirty="0" smtClean="0"/>
              <a:t>and at </a:t>
            </a:r>
            <a:r>
              <a:rPr lang="en-US" sz="2600" b="1" i="1" dirty="0" smtClean="0">
                <a:solidFill>
                  <a:srgbClr val="0070C0"/>
                </a:solidFill>
                <a:latin typeface="Georgia" pitchFamily="18" charset="0"/>
              </a:rPr>
              <a:t>http://ulyssholliman.blogspot.com/ . </a:t>
            </a:r>
            <a:endParaRPr lang="en-US" sz="2600" b="1" dirty="0" smtClean="0">
              <a:solidFill>
                <a:srgbClr val="0070C0"/>
              </a:solidFill>
              <a:latin typeface="Georgia" pitchFamily="18" charset="0"/>
            </a:endParaRPr>
          </a:p>
          <a:p>
            <a:endParaRPr lang="en-US" dirty="0"/>
          </a:p>
        </p:txBody>
      </p:sp>
      <p:sp>
        <p:nvSpPr>
          <p:cNvPr id="4" name="Slide Number Placeholder 3"/>
          <p:cNvSpPr>
            <a:spLocks noGrp="1"/>
          </p:cNvSpPr>
          <p:nvPr>
            <p:ph type="sldNum" sz="quarter" idx="12"/>
          </p:nvPr>
        </p:nvSpPr>
        <p:spPr/>
        <p:txBody>
          <a:bodyPr/>
          <a:lstStyle/>
          <a:p>
            <a:fld id="{A3D2A549-84DD-4AB9-9BB2-F1D85895A390}" type="slidenum">
              <a:rPr lang="en-US" smtClean="0"/>
              <a:pPr/>
              <a:t>35</a:t>
            </a:fld>
            <a:endParaRPr lang="en-US"/>
          </a:p>
        </p:txBody>
      </p:sp>
    </p:spTree>
  </p:cSld>
  <p:clrMapOvr>
    <a:masterClrMapping/>
  </p:clrMapOvr>
  <p:transition>
    <p:dissolve/>
    <p:sndAc>
      <p:stSnd>
        <p:snd r:embed="rId2" name="applause.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D2A549-84DD-4AB9-9BB2-F1D85895A390}" type="slidenum">
              <a:rPr lang="en-US" smtClean="0"/>
              <a:pPr/>
              <a:t>36</a:t>
            </a:fld>
            <a:endParaRPr lang="en-US"/>
          </a:p>
        </p:txBody>
      </p:sp>
      <p:sp>
        <p:nvSpPr>
          <p:cNvPr id="3" name="Content Placeholder 2"/>
          <p:cNvSpPr>
            <a:spLocks noGrp="1"/>
          </p:cNvSpPr>
          <p:nvPr>
            <p:ph idx="4294967295"/>
          </p:nvPr>
        </p:nvSpPr>
        <p:spPr>
          <a:xfrm>
            <a:off x="0" y="0"/>
            <a:ext cx="8229600" cy="6126163"/>
          </a:xfrm>
        </p:spPr>
        <p:txBody>
          <a:bodyPr>
            <a:normAutofit fontScale="25000" lnSpcReduction="20000"/>
          </a:bodyPr>
          <a:lstStyle/>
          <a:p>
            <a:pPr>
              <a:buNone/>
            </a:pPr>
            <a:r>
              <a:rPr lang="en-US" dirty="0" smtClean="0"/>
              <a:t/>
            </a:r>
            <a:br>
              <a:rPr lang="en-US" dirty="0" smtClean="0"/>
            </a:br>
            <a:endParaRPr lang="en-US" dirty="0" smtClean="0"/>
          </a:p>
          <a:p>
            <a:endParaRPr lang="en-US" sz="5500" dirty="0" smtClean="0"/>
          </a:p>
          <a:p>
            <a:endParaRPr lang="en-US" sz="5500" dirty="0" smtClean="0"/>
          </a:p>
          <a:p>
            <a:pPr>
              <a:buNone/>
            </a:pPr>
            <a:r>
              <a:rPr lang="en-US" sz="5500" dirty="0" smtClean="0"/>
              <a:t>         From the “Greenwood Tree”, a Somerset and Dorset magazine.</a:t>
            </a:r>
            <a:br>
              <a:rPr lang="en-US" sz="5500" dirty="0" smtClean="0"/>
            </a:br>
            <a:endParaRPr lang="en-US" sz="5500" dirty="0" smtClean="0"/>
          </a:p>
          <a:p>
            <a:r>
              <a:rPr lang="en-US" sz="5500" b="1" dirty="0" smtClean="0"/>
              <a:t>If you could see your ancestors</a:t>
            </a:r>
          </a:p>
          <a:p>
            <a:r>
              <a:rPr lang="en-US" sz="5500" b="1" dirty="0" smtClean="0"/>
              <a:t>All standing in a row</a:t>
            </a:r>
          </a:p>
          <a:p>
            <a:r>
              <a:rPr lang="en-US" sz="5500" b="1" dirty="0" smtClean="0"/>
              <a:t>Would you be proud of them, or not</a:t>
            </a:r>
          </a:p>
          <a:p>
            <a:r>
              <a:rPr lang="en-US" sz="5500" b="1" dirty="0" smtClean="0"/>
              <a:t>Or do you really know?</a:t>
            </a:r>
          </a:p>
          <a:p>
            <a:r>
              <a:rPr lang="en-US" sz="5500" b="1" dirty="0" smtClean="0"/>
              <a:t>Some strange discoveries are made</a:t>
            </a:r>
          </a:p>
          <a:p>
            <a:r>
              <a:rPr lang="en-US" sz="5500" b="1" dirty="0" smtClean="0"/>
              <a:t>In climbing family trees</a:t>
            </a:r>
          </a:p>
          <a:p>
            <a:r>
              <a:rPr lang="en-US" sz="5500" b="1" dirty="0" smtClean="0"/>
              <a:t>But some of them you'll find</a:t>
            </a:r>
          </a:p>
          <a:p>
            <a:r>
              <a:rPr lang="en-US" sz="5500" b="1" dirty="0" smtClean="0"/>
              <a:t>Do not particularly please.</a:t>
            </a:r>
          </a:p>
          <a:p>
            <a:r>
              <a:rPr lang="en-US" b="1" dirty="0" smtClean="0"/>
              <a:t/>
            </a:r>
            <a:br>
              <a:rPr lang="en-US" b="1" dirty="0" smtClean="0"/>
            </a:br>
            <a:endParaRPr lang="en-US" b="1" dirty="0" smtClean="0"/>
          </a:p>
          <a:p>
            <a:r>
              <a:rPr lang="en-US" sz="5600" b="1" dirty="0" smtClean="0"/>
              <a:t>If you could see your ancestors</a:t>
            </a:r>
          </a:p>
          <a:p>
            <a:r>
              <a:rPr lang="en-US" sz="5600" b="1" dirty="0" smtClean="0"/>
              <a:t>All standing in a row</a:t>
            </a:r>
          </a:p>
          <a:p>
            <a:r>
              <a:rPr lang="en-US" sz="5600" b="1" dirty="0" smtClean="0"/>
              <a:t>There may be some, perhaps</a:t>
            </a:r>
          </a:p>
          <a:p>
            <a:r>
              <a:rPr lang="en-US" sz="5600" b="1" dirty="0" smtClean="0"/>
              <a:t>You wouldn't care to know</a:t>
            </a:r>
          </a:p>
          <a:p>
            <a:r>
              <a:rPr lang="en-US" sz="5600" b="1" dirty="0" smtClean="0"/>
              <a:t>But there's another question which</a:t>
            </a:r>
          </a:p>
          <a:p>
            <a:r>
              <a:rPr lang="en-US" sz="5600" b="1" dirty="0" smtClean="0"/>
              <a:t>Requires a different view</a:t>
            </a:r>
          </a:p>
          <a:p>
            <a:r>
              <a:rPr lang="en-US" sz="5600" b="1" dirty="0" smtClean="0"/>
              <a:t>If you could meet your ancestors</a:t>
            </a:r>
          </a:p>
          <a:p>
            <a:r>
              <a:rPr lang="en-US" sz="5600" b="1" dirty="0" smtClean="0"/>
              <a:t>Would they be proud of you?</a:t>
            </a:r>
          </a:p>
          <a:p>
            <a:r>
              <a:rPr lang="en-US" sz="5600" dirty="0" smtClean="0"/>
              <a:t/>
            </a:r>
            <a:br>
              <a:rPr lang="en-US" sz="5600" dirty="0" smtClean="0"/>
            </a:br>
            <a:endParaRPr lang="en-US" sz="5600" dirty="0" smtClean="0"/>
          </a:p>
          <a:p>
            <a:r>
              <a:rPr lang="en-US" sz="5600" i="1" dirty="0" smtClean="0"/>
              <a:t>Twenty years ago one of my Hollyman relatives added: “Come to think of it they'd better be, </a:t>
            </a:r>
          </a:p>
          <a:p>
            <a:r>
              <a:rPr lang="en-US" sz="5600" i="1" dirty="0" smtClean="0"/>
              <a:t>after all the time and thought we devote to them!” - </a:t>
            </a:r>
            <a:r>
              <a:rPr lang="en-US" sz="5600" b="1" i="1" dirty="0" smtClean="0"/>
              <a:t>Bob Hollyman-</a:t>
            </a:r>
            <a:r>
              <a:rPr lang="en-US" sz="5600" b="1" i="1" dirty="0" err="1" smtClean="0"/>
              <a:t>Mawson</a:t>
            </a:r>
            <a:r>
              <a:rPr lang="en-US" sz="5600" b="1" i="1" dirty="0" smtClean="0"/>
              <a:t> </a:t>
            </a:r>
            <a:r>
              <a:rPr lang="en-US" sz="5600" i="1" dirty="0" smtClean="0"/>
              <a:t>of Wales pictured with </a:t>
            </a:r>
            <a:r>
              <a:rPr lang="en-US" sz="5600" b="1" i="1" dirty="0" smtClean="0"/>
              <a:t>Jeanette Holiman Stewart </a:t>
            </a:r>
            <a:r>
              <a:rPr lang="en-US" sz="5600" i="1" dirty="0" smtClean="0"/>
              <a:t>in Wales, August 2013</a:t>
            </a:r>
          </a:p>
          <a:p>
            <a:endParaRPr lang="en-US" sz="5600" dirty="0"/>
          </a:p>
        </p:txBody>
      </p:sp>
      <p:pic>
        <p:nvPicPr>
          <p:cNvPr id="14" name="Picture 13" descr="2013 8 Wales, Jeanette Holiman Stewart &amp; Bob Hollyman-Mawson.JPG"/>
          <p:cNvPicPr>
            <a:picLocks noChangeAspect="1"/>
          </p:cNvPicPr>
          <p:nvPr/>
        </p:nvPicPr>
        <p:blipFill>
          <a:blip r:embed="rId3" cstate="print"/>
          <a:stretch>
            <a:fillRect/>
          </a:stretch>
        </p:blipFill>
        <p:spPr>
          <a:xfrm>
            <a:off x="4038602" y="990600"/>
            <a:ext cx="3574527" cy="3474720"/>
          </a:xfrm>
          <a:prstGeom prst="rect">
            <a:avLst/>
          </a:prstGeom>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PNG"/>
          <p:cNvPicPr>
            <a:picLocks noGrp="1" noChangeAspect="1"/>
          </p:cNvPicPr>
          <p:nvPr>
            <p:ph idx="4294967295"/>
          </p:nvPr>
        </p:nvPicPr>
        <p:blipFill>
          <a:blip r:embed="rId4" cstate="print"/>
          <a:stretch>
            <a:fillRect/>
          </a:stretch>
        </p:blipFill>
        <p:spPr>
          <a:xfrm>
            <a:off x="1295400" y="1447800"/>
            <a:ext cx="7163583" cy="4297680"/>
          </a:xfrm>
        </p:spPr>
      </p:pic>
      <p:sp>
        <p:nvSpPr>
          <p:cNvPr id="3" name="Slide Number Placeholder 2"/>
          <p:cNvSpPr>
            <a:spLocks noGrp="1"/>
          </p:cNvSpPr>
          <p:nvPr>
            <p:ph type="sldNum" sz="quarter" idx="12"/>
          </p:nvPr>
        </p:nvSpPr>
        <p:spPr/>
        <p:txBody>
          <a:bodyPr/>
          <a:lstStyle/>
          <a:p>
            <a:fld id="{A3D2A549-84DD-4AB9-9BB2-F1D85895A390}" type="slidenum">
              <a:rPr lang="en-US" smtClean="0"/>
              <a:pPr/>
              <a:t>4</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Holyman Ancestral Sites in England</a:t>
            </a:r>
            <a:endParaRPr lang="en-US" dirty="0"/>
          </a:p>
        </p:txBody>
      </p:sp>
      <p:pic>
        <p:nvPicPr>
          <p:cNvPr id="4" name="Content Placeholder 3"/>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33600" y="1371600"/>
            <a:ext cx="5303520" cy="512064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A3D2A549-84DD-4AB9-9BB2-F1D85895A390}" type="slidenum">
              <a:rPr lang="en-US" smtClean="0"/>
              <a:pPr/>
              <a:t>5</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Georgia" pitchFamily="18" charset="0"/>
              </a:rPr>
              <a:t>A Holyman Family Lineage</a:t>
            </a:r>
            <a:endParaRPr lang="en-US" sz="2400" b="1" dirty="0">
              <a:latin typeface="Georgia" pitchFamily="18" charset="0"/>
            </a:endParaRPr>
          </a:p>
        </p:txBody>
      </p:sp>
      <p:sp>
        <p:nvSpPr>
          <p:cNvPr id="3" name="Content Placeholder 2"/>
          <p:cNvSpPr>
            <a:spLocks noGrp="1"/>
          </p:cNvSpPr>
          <p:nvPr>
            <p:ph idx="1"/>
          </p:nvPr>
        </p:nvSpPr>
        <p:spPr>
          <a:xfrm>
            <a:off x="457200" y="1143000"/>
            <a:ext cx="8229600" cy="5029200"/>
          </a:xfrm>
        </p:spPr>
        <p:txBody>
          <a:bodyPr>
            <a:normAutofit fontScale="25000" lnSpcReduction="20000"/>
          </a:bodyPr>
          <a:lstStyle/>
          <a:p>
            <a:endParaRPr lang="en-US" dirty="0" smtClean="0"/>
          </a:p>
          <a:p>
            <a:r>
              <a:rPr lang="en-US" sz="5600" b="1" dirty="0" smtClean="0">
                <a:latin typeface="Georgia" pitchFamily="18" charset="0"/>
              </a:rPr>
              <a:t>Richard Holyman (1345) Chipping Wycombe, Richard Holyman (1379) </a:t>
            </a:r>
            <a:r>
              <a:rPr lang="en-US" sz="5600" b="1" dirty="0" err="1" smtClean="0">
                <a:latin typeface="Georgia" pitchFamily="18" charset="0"/>
              </a:rPr>
              <a:t>Haddenham</a:t>
            </a:r>
            <a:r>
              <a:rPr lang="en-US" sz="5600" b="1" dirty="0" smtClean="0">
                <a:latin typeface="Georgia" pitchFamily="18" charset="0"/>
              </a:rPr>
              <a:t>, and Richard Holyman (1386), Chipping </a:t>
            </a:r>
            <a:r>
              <a:rPr lang="en-US" sz="5600" b="1" dirty="0" err="1" smtClean="0">
                <a:latin typeface="Georgia" pitchFamily="18" charset="0"/>
              </a:rPr>
              <a:t>Wycome</a:t>
            </a:r>
            <a:r>
              <a:rPr lang="en-US" sz="5600" b="1" dirty="0" smtClean="0">
                <a:latin typeface="Georgia" pitchFamily="18" charset="0"/>
              </a:rPr>
              <a:t>, Buckinghamshire and John Holyman (1495), Cuddington, Buckinghamshire , England</a:t>
            </a:r>
            <a:r>
              <a:rPr lang="en-US" sz="5600" b="1" dirty="0" smtClean="0">
                <a:solidFill>
                  <a:srgbClr val="C00000"/>
                </a:solidFill>
                <a:latin typeface="Georgia" pitchFamily="18" charset="0"/>
              </a:rPr>
              <a:t>*</a:t>
            </a:r>
          </a:p>
          <a:p>
            <a:endParaRPr lang="en-US" sz="5600" b="1" dirty="0" smtClean="0">
              <a:latin typeface="Georgia" pitchFamily="18" charset="0"/>
            </a:endParaRPr>
          </a:p>
          <a:p>
            <a:r>
              <a:rPr lang="en-US" sz="5600" b="1" dirty="0" smtClean="0">
                <a:latin typeface="Georgia" pitchFamily="18" charset="0"/>
              </a:rPr>
              <a:t>John Holyman (d 1521), Cuddington, Buckinghamshire, England</a:t>
            </a:r>
            <a:endParaRPr lang="en-US" sz="5600" b="1" dirty="0" smtClean="0">
              <a:solidFill>
                <a:srgbClr val="C00000"/>
              </a:solidFill>
              <a:latin typeface="Georgia" pitchFamily="18" charset="0"/>
            </a:endParaRPr>
          </a:p>
          <a:p>
            <a:endParaRPr lang="en-US" sz="5600" b="1" dirty="0" smtClean="0">
              <a:latin typeface="Georgia" pitchFamily="18" charset="0"/>
            </a:endParaRPr>
          </a:p>
          <a:p>
            <a:r>
              <a:rPr lang="en-US" sz="5600" b="1" dirty="0" smtClean="0">
                <a:latin typeface="Georgia" pitchFamily="18" charset="0"/>
              </a:rPr>
              <a:t>John Holyman (d 1533), Cuddington, Buckinghamshire, England</a:t>
            </a:r>
          </a:p>
          <a:p>
            <a:endParaRPr lang="en-US" sz="5600" b="1" dirty="0" smtClean="0">
              <a:latin typeface="Georgia" pitchFamily="18" charset="0"/>
            </a:endParaRPr>
          </a:p>
          <a:p>
            <a:r>
              <a:rPr lang="en-US" sz="5600" b="1" dirty="0" smtClean="0">
                <a:latin typeface="Georgia" pitchFamily="18" charset="0"/>
              </a:rPr>
              <a:t>Thomas Holyman (1500 ca – 1558), Cuddington, Buckinghamshire, England</a:t>
            </a:r>
            <a:endParaRPr lang="en-US" sz="5600" dirty="0" smtClean="0">
              <a:latin typeface="Georgia" pitchFamily="18" charset="0"/>
            </a:endParaRPr>
          </a:p>
          <a:p>
            <a:r>
              <a:rPr lang="en-US" sz="5600" b="1" dirty="0" smtClean="0">
                <a:latin typeface="Georgia" pitchFamily="18" charset="0"/>
              </a:rPr>
              <a:t> </a:t>
            </a:r>
            <a:endParaRPr lang="en-US" sz="5600" dirty="0" smtClean="0">
              <a:latin typeface="Georgia" pitchFamily="18" charset="0"/>
            </a:endParaRPr>
          </a:p>
          <a:p>
            <a:r>
              <a:rPr lang="en-US" sz="5600" b="1" i="1" dirty="0" smtClean="0">
                <a:latin typeface="Georgia" pitchFamily="18" charset="0"/>
              </a:rPr>
              <a:t> </a:t>
            </a:r>
            <a:r>
              <a:rPr lang="en-US" sz="5600" b="1" dirty="0" smtClean="0">
                <a:latin typeface="Georgia" pitchFamily="18" charset="0"/>
              </a:rPr>
              <a:t>Christopher Holyman (1545 ca – 1588), Sherington, Buckinghamshire, England</a:t>
            </a:r>
            <a:endParaRPr lang="en-US" sz="5600" dirty="0" smtClean="0">
              <a:latin typeface="Georgia" pitchFamily="18" charset="0"/>
            </a:endParaRPr>
          </a:p>
          <a:p>
            <a:endParaRPr lang="en-US" sz="5600" dirty="0" smtClean="0">
              <a:latin typeface="Georgia" pitchFamily="18" charset="0"/>
            </a:endParaRPr>
          </a:p>
          <a:p>
            <a:r>
              <a:rPr lang="en-US" sz="5600" b="1" i="1" dirty="0" smtClean="0">
                <a:latin typeface="Georgia" pitchFamily="18" charset="0"/>
              </a:rPr>
              <a:t> </a:t>
            </a:r>
            <a:r>
              <a:rPr lang="en-US" sz="5600" b="1" dirty="0" smtClean="0">
                <a:latin typeface="Georgia" pitchFamily="18" charset="0"/>
              </a:rPr>
              <a:t>Thomas Holyman (1580 ca – 1648/53 ca), Bedford, Bedfordshire, England</a:t>
            </a:r>
          </a:p>
          <a:p>
            <a:endParaRPr lang="en-US" sz="5600" dirty="0" smtClean="0">
              <a:latin typeface="Georgia" pitchFamily="18" charset="0"/>
            </a:endParaRPr>
          </a:p>
          <a:p>
            <a:r>
              <a:rPr lang="en-US" sz="5600" b="1" dirty="0" smtClean="0">
                <a:latin typeface="Georgia" pitchFamily="18" charset="0"/>
              </a:rPr>
              <a:t> Christopher Holyman (1618-1691), Isle of Wight County, Virginia</a:t>
            </a:r>
          </a:p>
          <a:p>
            <a:endParaRPr lang="en-US" sz="5600" b="1" dirty="0" smtClean="0">
              <a:latin typeface="Georgia" pitchFamily="18" charset="0"/>
            </a:endParaRPr>
          </a:p>
          <a:p>
            <a:endParaRPr lang="en-US" sz="4800" dirty="0" smtClean="0">
              <a:latin typeface="Georgia" pitchFamily="18" charset="0"/>
            </a:endParaRPr>
          </a:p>
          <a:p>
            <a:endParaRPr lang="en-US" dirty="0" smtClean="0"/>
          </a:p>
          <a:p>
            <a:endParaRPr lang="en-US" dirty="0"/>
          </a:p>
        </p:txBody>
      </p:sp>
      <p:sp>
        <p:nvSpPr>
          <p:cNvPr id="4" name="Slide Number Placeholder 3"/>
          <p:cNvSpPr>
            <a:spLocks noGrp="1"/>
          </p:cNvSpPr>
          <p:nvPr>
            <p:ph type="sldNum" sz="quarter" idx="12"/>
          </p:nvPr>
        </p:nvSpPr>
        <p:spPr/>
        <p:txBody>
          <a:bodyPr/>
          <a:lstStyle/>
          <a:p>
            <a:fld id="{A3D2A549-84DD-4AB9-9BB2-F1D85895A390}" type="slidenum">
              <a:rPr lang="en-US" smtClean="0"/>
              <a:pPr/>
              <a:t>6</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Georgia" pitchFamily="18" charset="0"/>
              </a:rPr>
              <a:t>Cuddington, England</a:t>
            </a:r>
            <a:br>
              <a:rPr lang="en-US" b="1" dirty="0" smtClean="0">
                <a:latin typeface="Georgia" pitchFamily="18" charset="0"/>
              </a:rPr>
            </a:br>
            <a:r>
              <a:rPr lang="en-US" sz="2700" b="1" i="1" dirty="0" smtClean="0">
                <a:latin typeface="Georgia" pitchFamily="18" charset="0"/>
              </a:rPr>
              <a:t>Holyman Home 1400s to 1900</a:t>
            </a:r>
            <a:endParaRPr lang="en-US" sz="2700" b="1" i="1" dirty="0">
              <a:latin typeface="Georgia" pitchFamily="18" charset="0"/>
            </a:endParaRPr>
          </a:p>
        </p:txBody>
      </p:sp>
      <p:pic>
        <p:nvPicPr>
          <p:cNvPr id="4" name="Content Placeholder 3"/>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33600" y="1447800"/>
            <a:ext cx="4937760" cy="484632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A3D2A549-84DD-4AB9-9BB2-F1D85895A390}" type="slidenum">
              <a:rPr lang="en-US" smtClean="0"/>
              <a:pPr/>
              <a:t>7</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3 8-6 Cuddington, Bucks, Glenn and Jeanette at site of Holyman manor.JPG"/>
          <p:cNvPicPr>
            <a:picLocks noGrp="1" noChangeAspect="1"/>
          </p:cNvPicPr>
          <p:nvPr>
            <p:ph idx="1"/>
          </p:nvPr>
        </p:nvPicPr>
        <p:blipFill>
          <a:blip r:embed="rId4" cstate="print"/>
          <a:stretch>
            <a:fillRect/>
          </a:stretch>
        </p:blipFill>
        <p:spPr>
          <a:xfrm>
            <a:off x="1295400" y="1905000"/>
            <a:ext cx="5029200" cy="3771900"/>
          </a:xfrm>
        </p:spPr>
      </p:pic>
      <p:sp>
        <p:nvSpPr>
          <p:cNvPr id="2" name="Title 1"/>
          <p:cNvSpPr>
            <a:spLocks noGrp="1"/>
          </p:cNvSpPr>
          <p:nvPr>
            <p:ph type="title"/>
          </p:nvPr>
        </p:nvSpPr>
        <p:spPr>
          <a:xfrm>
            <a:off x="381000" y="274638"/>
            <a:ext cx="8305800" cy="1630362"/>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b="1" dirty="0" smtClean="0">
                <a:latin typeface="Georgia" pitchFamily="18" charset="0"/>
              </a:rPr>
              <a:t>Site of 1500s</a:t>
            </a:r>
            <a:br>
              <a:rPr lang="en-US" b="1" dirty="0" smtClean="0">
                <a:latin typeface="Georgia" pitchFamily="18" charset="0"/>
              </a:rPr>
            </a:br>
            <a:r>
              <a:rPr lang="en-US" b="1" dirty="0" smtClean="0">
                <a:latin typeface="Georgia" pitchFamily="18" charset="0"/>
              </a:rPr>
              <a:t> Holyman Manor House</a:t>
            </a:r>
            <a:r>
              <a:rPr lang="en-US" dirty="0" smtClean="0">
                <a:latin typeface="Georgia" pitchFamily="18" charset="0"/>
              </a:rPr>
              <a:t/>
            </a:r>
            <a:br>
              <a:rPr lang="en-US" dirty="0" smtClean="0">
                <a:latin typeface="Georgia" pitchFamily="18" charset="0"/>
              </a:rPr>
            </a:br>
            <a:r>
              <a:rPr lang="en-US" sz="1300" i="1" dirty="0" smtClean="0">
                <a:latin typeface="Georgia" pitchFamily="18" charset="0"/>
              </a:rPr>
              <a:t>Glenn Holliman and Jeanette Holiman Steward, Cuddington, Buckinghamshire, England, August 2013</a:t>
            </a:r>
            <a:br>
              <a:rPr lang="en-US" sz="1300" i="1" dirty="0" smtClean="0">
                <a:latin typeface="Georgia" pitchFamily="18" charset="0"/>
              </a:rPr>
            </a:br>
            <a:r>
              <a:rPr lang="en-US" dirty="0" smtClean="0">
                <a:latin typeface="Georgia" pitchFamily="18" charset="0"/>
              </a:rPr>
              <a:t/>
            </a:r>
            <a:br>
              <a:rPr lang="en-US" dirty="0" smtClean="0">
                <a:latin typeface="Georgia" pitchFamily="18" charset="0"/>
              </a:rPr>
            </a:br>
            <a:r>
              <a:rPr lang="en-US" dirty="0" smtClean="0"/>
              <a:t/>
            </a:r>
            <a:br>
              <a:rPr lang="en-US" dirty="0" smtClean="0"/>
            </a:br>
            <a:endParaRPr lang="en-US" dirty="0"/>
          </a:p>
        </p:txBody>
      </p:sp>
      <p:pic>
        <p:nvPicPr>
          <p:cNvPr id="5" name="Picture 4" descr="2012 11 Cuddington, England area 4.JPG"/>
          <p:cNvPicPr>
            <a:picLocks noChangeAspect="1"/>
          </p:cNvPicPr>
          <p:nvPr/>
        </p:nvPicPr>
        <p:blipFill>
          <a:blip r:embed="rId5" cstate="print"/>
          <a:stretch>
            <a:fillRect/>
          </a:stretch>
        </p:blipFill>
        <p:spPr>
          <a:xfrm>
            <a:off x="4572000" y="3124200"/>
            <a:ext cx="3779520" cy="2834640"/>
          </a:xfrm>
          <a:prstGeom prst="rect">
            <a:avLst/>
          </a:prstGeom>
        </p:spPr>
      </p:pic>
      <p:sp>
        <p:nvSpPr>
          <p:cNvPr id="6" name="Slide Number Placeholder 5"/>
          <p:cNvSpPr>
            <a:spLocks noGrp="1"/>
          </p:cNvSpPr>
          <p:nvPr>
            <p:ph type="sldNum" sz="quarter" idx="12"/>
          </p:nvPr>
        </p:nvSpPr>
        <p:spPr/>
        <p:txBody>
          <a:bodyPr/>
          <a:lstStyle/>
          <a:p>
            <a:fld id="{A3D2A549-84DD-4AB9-9BB2-F1D85895A390}" type="slidenum">
              <a:rPr lang="en-US" smtClean="0"/>
              <a:pPr/>
              <a:t>8</a:t>
            </a:fld>
            <a:endParaRPr lang="en-US"/>
          </a:p>
        </p:txBody>
      </p:sp>
    </p:spTree>
  </p:cSld>
  <p:clrMapOvr>
    <a:masterClrMapping/>
  </p:clrMapOvr>
  <p:transition>
    <p:dissolve/>
    <p:sndAc>
      <p:stSnd>
        <p:snd r:embed="rId3"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Holyman Manor </a:t>
            </a:r>
            <a:endParaRPr lang="en-US" dirty="0"/>
          </a:p>
        </p:txBody>
      </p:sp>
      <p:sp>
        <p:nvSpPr>
          <p:cNvPr id="6" name="Content Placeholder 5"/>
          <p:cNvSpPr>
            <a:spLocks noGrp="1"/>
          </p:cNvSpPr>
          <p:nvPr>
            <p:ph idx="1"/>
          </p:nvPr>
        </p:nvSpPr>
        <p:spPr/>
        <p:txBody>
          <a:bodyPr/>
          <a:lstStyle/>
          <a:p>
            <a:endParaRPr lang="en-US"/>
          </a:p>
        </p:txBody>
      </p:sp>
      <p:pic>
        <p:nvPicPr>
          <p:cNvPr id="5" name="Picture 4" descr="cuddington map 001.jpg"/>
          <p:cNvPicPr>
            <a:picLocks noChangeAspect="1"/>
          </p:cNvPicPr>
          <p:nvPr/>
        </p:nvPicPr>
        <p:blipFill>
          <a:blip r:embed="rId4" cstate="print"/>
          <a:stretch>
            <a:fillRect/>
          </a:stretch>
        </p:blipFill>
        <p:spPr>
          <a:xfrm>
            <a:off x="0" y="153023"/>
            <a:ext cx="9144000" cy="6551953"/>
          </a:xfrm>
          <a:prstGeom prst="rect">
            <a:avLst/>
          </a:prstGeom>
        </p:spPr>
      </p:pic>
      <p:sp>
        <p:nvSpPr>
          <p:cNvPr id="7" name="Slide Number Placeholder 6"/>
          <p:cNvSpPr>
            <a:spLocks noGrp="1"/>
          </p:cNvSpPr>
          <p:nvPr>
            <p:ph type="sldNum" sz="quarter" idx="12"/>
          </p:nvPr>
        </p:nvSpPr>
        <p:spPr/>
        <p:txBody>
          <a:bodyPr/>
          <a:lstStyle/>
          <a:p>
            <a:fld id="{A3D2A549-84DD-4AB9-9BB2-F1D85895A390}" type="slidenum">
              <a:rPr lang="en-US" smtClean="0"/>
              <a:pPr/>
              <a:t>9</a:t>
            </a:fld>
            <a:endParaRPr lang="en-US"/>
          </a:p>
        </p:txBody>
      </p:sp>
    </p:spTree>
  </p:cSld>
  <p:clrMapOvr>
    <a:masterClrMapping/>
  </p:clrMapOvr>
  <p:transition>
    <p:dissolve/>
    <p:sndAc>
      <p:stSnd>
        <p:snd r:embed="rId3" name="wind.wav"/>
      </p:stSnd>
    </p:sndAc>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747</TotalTime>
  <Words>2566</Words>
  <Application>Microsoft Office PowerPoint</Application>
  <PresentationFormat>On-screen Show (4:3)</PresentationFormat>
  <Paragraphs>187</Paragraphs>
  <Slides>36</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Georgia</vt:lpstr>
      <vt:lpstr>Office Theme</vt:lpstr>
      <vt:lpstr>    THE HOLYMAN FAMILY FROM ENGLAND TO VIRGINIA The Parish of St. Mary’s, Bedford, Bedfordshire where Christopher Holyman was baptized in 1618  </vt:lpstr>
      <vt:lpstr>PowerPoint Presentation</vt:lpstr>
      <vt:lpstr>PowerPoint Presentation</vt:lpstr>
      <vt:lpstr>PowerPoint Presentation</vt:lpstr>
      <vt:lpstr>Holyman Ancestral Sites in England</vt:lpstr>
      <vt:lpstr>A Holyman Family Lineage</vt:lpstr>
      <vt:lpstr>Cuddington, England Holyman Home 1400s to 1900</vt:lpstr>
      <vt:lpstr>   Site of 1500s  Holyman Manor House Glenn Holliman and Jeanette Holiman Steward, Cuddington, Buckinghamshire, England, August 2013   </vt:lpstr>
      <vt:lpstr>The Holyman Manor </vt:lpstr>
      <vt:lpstr>Holyman House, Cuddington, Buckinghamshire 1699</vt:lpstr>
      <vt:lpstr>Holyman Farm Restoration Cuddington, Buckinghamshire</vt:lpstr>
      <vt:lpstr>St. Nicholas Parish, Cuddington, Buckinghamshire</vt:lpstr>
      <vt:lpstr>The 13th Century Baptismal Font of St. Nicholas Parish </vt:lpstr>
      <vt:lpstr>The Rt. Rev. John Holyman (1495-1558) Bishop of Bristol, England during the Reign of Queen Mary Tudor 1554-1558</vt:lpstr>
      <vt:lpstr>St Peter and St Paul,  Long Hanborough,  Oxfordshire</vt:lpstr>
      <vt:lpstr>St Peter and St Paul, Dinton, Buckinghamshire, England</vt:lpstr>
      <vt:lpstr>The Brass Memorials of the Lee Family</vt:lpstr>
      <vt:lpstr>Hartwell House, Aylesbury, Buckinghamshire, 17th Century Home of the Lees</vt:lpstr>
      <vt:lpstr>Hartwell House Interiors</vt:lpstr>
      <vt:lpstr>St Laud, Sherington, Buckinghamshire </vt:lpstr>
      <vt:lpstr>St Peters, Bedford, Bedfordshire where Thomas Holyman married</vt:lpstr>
      <vt:lpstr>8 Caldwell Street, Bedford, Bedfordshire, England, site of the Blue Boar Inn</vt:lpstr>
      <vt:lpstr>A Cord Wainer’s 17th Century Shoe</vt:lpstr>
      <vt:lpstr>The Cemetery at St. Mary’s, Bedford, Bedfordshire, England</vt:lpstr>
      <vt:lpstr>The Thirteen English Colonies</vt:lpstr>
      <vt:lpstr>1650 Colonial Settlements</vt:lpstr>
      <vt:lpstr> Holyman Virginia Settlements, 1650 – 1691 </vt:lpstr>
      <vt:lpstr>Isle of Wight County, Virginia 1607-1865</vt:lpstr>
      <vt:lpstr>1980s View of Holleman Plantation Mill Swamp, Isle of Wight County, Virginia</vt:lpstr>
      <vt:lpstr> Earliest Holliman House standing in Isle of Wight County, Virginia </vt:lpstr>
      <vt:lpstr>The Holleman House, Isle of Wight, Virginia in 1907 and 1921</vt:lpstr>
      <vt:lpstr>The 1830 Holleman House, Isle of Wight, Virginia</vt:lpstr>
      <vt:lpstr>1750 Settlement of America</vt:lpstr>
      <vt:lpstr>The Westward Movement of the Hollimans and the Removal of the Southern Indians</vt:lpstr>
      <vt:lpstr>Additional Holliman Resources</vt:lpstr>
      <vt:lpstr>PowerPoint Presentation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Glenn Holliman</cp:lastModifiedBy>
  <cp:revision>198</cp:revision>
  <dcterms:created xsi:type="dcterms:W3CDTF">2013-08-14T11:45:24Z</dcterms:created>
  <dcterms:modified xsi:type="dcterms:W3CDTF">2016-03-13T13:20:04Z</dcterms:modified>
</cp:coreProperties>
</file>