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9" r:id="rId3"/>
    <p:sldId id="260" r:id="rId4"/>
    <p:sldId id="269" r:id="rId5"/>
    <p:sldId id="270" r:id="rId6"/>
    <p:sldId id="275" r:id="rId7"/>
    <p:sldId id="261" r:id="rId8"/>
    <p:sldId id="263" r:id="rId9"/>
    <p:sldId id="264" r:id="rId10"/>
    <p:sldId id="265" r:id="rId11"/>
    <p:sldId id="266" r:id="rId12"/>
    <p:sldId id="272" r:id="rId13"/>
    <p:sldId id="273" r:id="rId14"/>
    <p:sldId id="274" r:id="rId15"/>
    <p:sldId id="276" r:id="rId16"/>
    <p:sldId id="277" r:id="rId17"/>
    <p:sldId id="278" r:id="rId18"/>
    <p:sldId id="281" r:id="rId19"/>
    <p:sldId id="279" r:id="rId20"/>
    <p:sldId id="280" r:id="rId21"/>
    <p:sldId id="297" r:id="rId22"/>
    <p:sldId id="298" r:id="rId23"/>
    <p:sldId id="282" r:id="rId24"/>
    <p:sldId id="288" r:id="rId25"/>
    <p:sldId id="283" r:id="rId26"/>
    <p:sldId id="289" r:id="rId27"/>
    <p:sldId id="293" r:id="rId28"/>
    <p:sldId id="291" r:id="rId29"/>
    <p:sldId id="292" r:id="rId30"/>
    <p:sldId id="284" r:id="rId31"/>
    <p:sldId id="300" r:id="rId32"/>
    <p:sldId id="285" r:id="rId33"/>
    <p:sldId id="294" r:id="rId34"/>
    <p:sldId id="301" r:id="rId35"/>
    <p:sldId id="286" r:id="rId36"/>
    <p:sldId id="287" r:id="rId37"/>
    <p:sldId id="302" r:id="rId38"/>
    <p:sldId id="295"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430" autoAdjust="0"/>
  </p:normalViewPr>
  <p:slideViewPr>
    <p:cSldViewPr>
      <p:cViewPr varScale="1">
        <p:scale>
          <a:sx n="58" d="100"/>
          <a:sy n="58" d="100"/>
        </p:scale>
        <p:origin x="845" y="58"/>
      </p:cViewPr>
      <p:guideLst>
        <p:guide orient="horz" pos="2160"/>
        <p:guide pos="2880"/>
      </p:guideLst>
    </p:cSldViewPr>
  </p:slideViewPr>
  <p:outlineViewPr>
    <p:cViewPr>
      <p:scale>
        <a:sx n="33" d="100"/>
        <a:sy n="33" d="100"/>
      </p:scale>
      <p:origin x="38" y="14621"/>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FB3FBF-981C-48F5-9D96-4707B0147FEE}" type="datetimeFigureOut">
              <a:rPr lang="en-US" smtClean="0"/>
              <a:pPr/>
              <a:t>6/13/2017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4BB1D8-7D42-4248-8C20-692D7448053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one time, before Baltimore was founded, Joppa, Maryland was a major port on the Eastern seaboard for several generations of our branch of the </a:t>
            </a:r>
            <a:r>
              <a:rPr lang="en-US" dirty="0" err="1"/>
              <a:t>Greers</a:t>
            </a:r>
            <a:r>
              <a:rPr lang="en-US" dirty="0"/>
              <a:t> lived along the Gunpowder</a:t>
            </a:r>
            <a:r>
              <a:rPr lang="en-US" baseline="0" dirty="0"/>
              <a:t> River.  Considerable research on the </a:t>
            </a:r>
            <a:r>
              <a:rPr lang="en-US" baseline="0" dirty="0" err="1"/>
              <a:t>Greers</a:t>
            </a:r>
            <a:r>
              <a:rPr lang="en-US" baseline="0" dirty="0"/>
              <a:t> is available on the web, a major Eastern family.  Our branch would move south to the frontier of western North Carolina by the middle 1700s.</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Day family was prominent in old Joppa, Maryland.  A cove is named after this branch of our ancestors.  Nicholas Day arrived as an indentured servant,</a:t>
            </a:r>
            <a:r>
              <a:rPr lang="en-US" baseline="0" dirty="0"/>
              <a:t> a Welsh man, around 1658.  The American dream – he died a wealthy man.</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John Greer, </a:t>
            </a:r>
            <a:r>
              <a:rPr lang="en-US" dirty="0" err="1"/>
              <a:t>Sr’s</a:t>
            </a:r>
            <a:r>
              <a:rPr lang="en-US" dirty="0"/>
              <a:t>. will is the first one on file in our direct</a:t>
            </a:r>
            <a:r>
              <a:rPr lang="en-US" baseline="0" dirty="0"/>
              <a:t> branch </a:t>
            </a:r>
            <a:r>
              <a:rPr lang="en-US" dirty="0"/>
              <a:t>to list an</a:t>
            </a:r>
            <a:r>
              <a:rPr lang="en-US" baseline="0" dirty="0"/>
              <a:t> African-American slave.</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graves of Squire and Sarah Morgan Boone are only one mile from I-40.  The John</a:t>
            </a:r>
            <a:r>
              <a:rPr lang="en-US" baseline="0" dirty="0"/>
              <a:t> </a:t>
            </a:r>
            <a:r>
              <a:rPr lang="en-US" baseline="0" dirty="0" err="1"/>
              <a:t>Wilcoxson</a:t>
            </a:r>
            <a:r>
              <a:rPr lang="en-US" baseline="0" dirty="0"/>
              <a:t> home from the late 1700s still stands, privately owned.</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Jesse Greer, Sr. experienced a ‘great awakening’ in 1815 and joined the Baptist Church his father had left</a:t>
            </a:r>
            <a:r>
              <a:rPr lang="en-US" baseline="0" dirty="0"/>
              <a:t> a decade earlier.  As he wrote ‘the gall of bitterness was swept away.”  Their graves are in Todd, Ashe County, NC.</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of yet, I have found no photos</a:t>
            </a:r>
            <a:r>
              <a:rPr lang="en-US" baseline="0" dirty="0"/>
              <a:t> of Jesse Greer, Jr. and Frances Brown.  They are buried in the Presbyterian in Banner Elk, NC. July 2012, Annie Greer Heaton, a descendant, led other descendants to their graves.</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Left to right, back, row are John Wilson, William Albert Wilson</a:t>
            </a:r>
            <a:r>
              <a:rPr lang="en-US" baseline="0" dirty="0"/>
              <a:t> and Robert Boyd Wilson.  Seat, left to right are Polly Jane Wilson </a:t>
            </a:r>
            <a:r>
              <a:rPr lang="en-US" baseline="0" dirty="0" err="1"/>
              <a:t>Proffitt</a:t>
            </a:r>
            <a:r>
              <a:rPr lang="en-US" baseline="0" dirty="0"/>
              <a:t>, Nancy </a:t>
            </a:r>
            <a:r>
              <a:rPr lang="en-US" baseline="0" dirty="0" err="1"/>
              <a:t>Emaline</a:t>
            </a:r>
            <a:r>
              <a:rPr lang="en-US" baseline="0" dirty="0"/>
              <a:t> Wilson Osborne and Frances Caroline Wilson Osborne.  Deceased were Margaret Wilson and  </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Left photo – France</a:t>
            </a:r>
            <a:r>
              <a:rPr lang="en-US" baseline="0" dirty="0"/>
              <a:t> Wilson Osborne and her sister Nancy </a:t>
            </a:r>
            <a:r>
              <a:rPr lang="en-US" baseline="0" dirty="0" err="1"/>
              <a:t>Emaline</a:t>
            </a:r>
            <a:r>
              <a:rPr lang="en-US" baseline="0" dirty="0"/>
              <a:t> Osborne with children.  Right photo is Richard Franklin Osborne, sitting, with one of his sons.  </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Above, undated,</a:t>
            </a:r>
            <a:r>
              <a:rPr lang="en-US" baseline="0" dirty="0"/>
              <a:t> Jane </a:t>
            </a:r>
            <a:r>
              <a:rPr lang="en-US" baseline="0" dirty="0" err="1"/>
              <a:t>Proffitt</a:t>
            </a:r>
            <a:r>
              <a:rPr lang="en-US" baseline="0" dirty="0"/>
              <a:t> with her family.</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a:t>
            </a:r>
            <a:r>
              <a:rPr lang="en-US" baseline="0" dirty="0"/>
              <a:t> yellow, are some of the locations where Boones, </a:t>
            </a:r>
            <a:r>
              <a:rPr lang="en-US" baseline="0" dirty="0" err="1"/>
              <a:t>Wilcoxsons</a:t>
            </a:r>
            <a:r>
              <a:rPr lang="en-US" baseline="0" dirty="0"/>
              <a:t>, Wilsons, </a:t>
            </a:r>
            <a:r>
              <a:rPr lang="en-US" baseline="0" dirty="0" err="1"/>
              <a:t>Greers</a:t>
            </a:r>
            <a:r>
              <a:rPr lang="en-US" baseline="0" dirty="0"/>
              <a:t>, </a:t>
            </a:r>
            <a:r>
              <a:rPr lang="en-US" baseline="0" dirty="0" err="1"/>
              <a:t>Donnellys</a:t>
            </a:r>
            <a:r>
              <a:rPr lang="en-US" baseline="0" dirty="0"/>
              <a:t>, Adams, </a:t>
            </a:r>
            <a:r>
              <a:rPr lang="en-US" baseline="0" dirty="0" err="1"/>
              <a:t>Osbornes</a:t>
            </a:r>
            <a:r>
              <a:rPr lang="en-US" baseline="0" dirty="0"/>
              <a:t>, </a:t>
            </a:r>
            <a:r>
              <a:rPr lang="en-US" baseline="0" dirty="0" err="1"/>
              <a:t>Forresters</a:t>
            </a:r>
            <a:r>
              <a:rPr lang="en-US" baseline="0" dirty="0"/>
              <a:t> and other associated families settled and where descendants live to this day.  Ancestors came from England, Wales and Scotland, settling in Pennsylvania and the Chesapeake colonies before moving south and west in the middle 1700s.  Their challenges were eastern colonial governments, Native Americans, the government of King George III, geography, weather and eventually during a vicious Civil War, their neighbors.</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By 1914, ad from Boone, NC newspaper, many had</a:t>
            </a:r>
            <a:r>
              <a:rPr lang="en-US" baseline="0" dirty="0"/>
              <a:t> taken the train west as the mountainous terrain and high birth rate could not support the many offspring of the Wilson, </a:t>
            </a:r>
            <a:r>
              <a:rPr lang="en-US" baseline="0" dirty="0" err="1"/>
              <a:t>Greers</a:t>
            </a:r>
            <a:r>
              <a:rPr lang="en-US" baseline="0" dirty="0"/>
              <a:t>, Osborne and other associated families.  These photos are of Osborne descendants in Washington State </a:t>
            </a:r>
            <a:r>
              <a:rPr lang="en-US" baseline="0" dirty="0" err="1"/>
              <a:t>couretesy</a:t>
            </a:r>
            <a:r>
              <a:rPr lang="en-US" baseline="0" dirty="0"/>
              <a:t> of Jeannie Bond. </a:t>
            </a:r>
            <a:r>
              <a:rPr lang="en-US" sz="1200" b="1" kern="1200" baseline="0" dirty="0">
                <a:solidFill>
                  <a:schemeClr val="tx1"/>
                </a:solidFill>
                <a:latin typeface="+mn-lt"/>
                <a:ea typeface="+mn-ea"/>
                <a:cs typeface="+mn-cs"/>
              </a:rPr>
              <a:t> “T</a:t>
            </a:r>
            <a:r>
              <a:rPr lang="en-US" sz="1200" b="1" kern="1200" dirty="0">
                <a:solidFill>
                  <a:schemeClr val="tx1"/>
                </a:solidFill>
                <a:latin typeface="+mn-lt"/>
                <a:ea typeface="+mn-ea"/>
                <a:cs typeface="+mn-cs"/>
              </a:rPr>
              <a:t>he black and white photo was taken about 1930 in Skagit County, Washington State. L to R in back: Cecil Mark Osborne (son of William I. Osborne) Beulah Martin, Charlie Martin, William I. Osborne (grandson of Lt. Isaac Osborne, son of Nancy </a:t>
            </a:r>
            <a:r>
              <a:rPr lang="en-US" sz="1200" b="1" kern="1200" dirty="0" err="1">
                <a:solidFill>
                  <a:schemeClr val="tx1"/>
                </a:solidFill>
                <a:latin typeface="+mn-lt"/>
                <a:ea typeface="+mn-ea"/>
                <a:cs typeface="+mn-cs"/>
              </a:rPr>
              <a:t>Emmaline</a:t>
            </a:r>
            <a:r>
              <a:rPr lang="en-US" sz="1200" b="1" kern="1200" dirty="0">
                <a:solidFill>
                  <a:schemeClr val="tx1"/>
                </a:solidFill>
                <a:latin typeface="+mn-lt"/>
                <a:ea typeface="+mn-ea"/>
                <a:cs typeface="+mn-cs"/>
              </a:rPr>
              <a:t> Wilson Osborne).</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L to R in Front: Helen M. Osborne Anderson (daughter of William I. Osborne), V. Duane Anderson (son of Helen) Vernon Anderson (husband of Helen), Juanita K. Osborne (daughter of William I. Osborne)</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The Martins were friends of the </a:t>
            </a:r>
            <a:r>
              <a:rPr lang="en-US" sz="1200" b="1" kern="1200" dirty="0" err="1">
                <a:solidFill>
                  <a:schemeClr val="tx1"/>
                </a:solidFill>
                <a:latin typeface="+mn-lt"/>
                <a:ea typeface="+mn-ea"/>
                <a:cs typeface="+mn-cs"/>
              </a:rPr>
              <a:t>Osbornes</a:t>
            </a:r>
            <a:r>
              <a:rPr lang="en-US" sz="1200" b="1" kern="1200" dirty="0">
                <a:solidFill>
                  <a:schemeClr val="tx1"/>
                </a:solidFill>
                <a:latin typeface="+mn-lt"/>
                <a:ea typeface="+mn-ea"/>
                <a:cs typeface="+mn-cs"/>
              </a:rPr>
              <a:t> and former residents of Ashe Co. North Carolina, as was W.I. Osborne</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And the color photo was taken about 2000 at one of the Osborne Family Reunions held in Sedro Woolley, WA, the third Saturday of July since 1969.</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L to R: C. Mark Osborne (B: 1919); Juanita K. Osborne Doran Wilson (1917-2009); Betty Alice Doran Osborne (wife of </a:t>
            </a:r>
            <a:r>
              <a:rPr lang="en-US" sz="1200" b="1" kern="1200" dirty="0" err="1">
                <a:solidFill>
                  <a:schemeClr val="tx1"/>
                </a:solidFill>
                <a:latin typeface="+mn-lt"/>
                <a:ea typeface="+mn-ea"/>
                <a:cs typeface="+mn-cs"/>
              </a:rPr>
              <a:t>Derward</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Derward</a:t>
            </a:r>
            <a:r>
              <a:rPr lang="en-US" sz="1200" b="1" kern="1200" dirty="0">
                <a:solidFill>
                  <a:schemeClr val="tx1"/>
                </a:solidFill>
                <a:latin typeface="+mn-lt"/>
                <a:ea typeface="+mn-ea"/>
                <a:cs typeface="+mn-cs"/>
              </a:rPr>
              <a:t> H. Osborne (B:1916); Helen M. Osborne Anderson </a:t>
            </a:r>
            <a:r>
              <a:rPr lang="en-US" sz="1200" b="1" kern="1200" dirty="0" err="1">
                <a:solidFill>
                  <a:schemeClr val="tx1"/>
                </a:solidFill>
                <a:latin typeface="+mn-lt"/>
                <a:ea typeface="+mn-ea"/>
                <a:cs typeface="+mn-cs"/>
              </a:rPr>
              <a:t>Pocock</a:t>
            </a:r>
            <a:r>
              <a:rPr lang="en-US" sz="1200" b="1" kern="1200" dirty="0">
                <a:solidFill>
                  <a:schemeClr val="tx1"/>
                </a:solidFill>
                <a:latin typeface="+mn-lt"/>
                <a:ea typeface="+mn-ea"/>
                <a:cs typeface="+mn-cs"/>
              </a:rPr>
              <a:t> (1912-2014); Claude </a:t>
            </a:r>
            <a:r>
              <a:rPr lang="en-US" sz="1200" b="1" kern="1200" dirty="0" err="1">
                <a:solidFill>
                  <a:schemeClr val="tx1"/>
                </a:solidFill>
                <a:latin typeface="+mn-lt"/>
                <a:ea typeface="+mn-ea"/>
                <a:cs typeface="+mn-cs"/>
              </a:rPr>
              <a:t>Pocock</a:t>
            </a:r>
            <a:r>
              <a:rPr lang="en-US" sz="1200" b="1" kern="1200" dirty="0">
                <a:solidFill>
                  <a:schemeClr val="tx1"/>
                </a:solidFill>
                <a:latin typeface="+mn-lt"/>
                <a:ea typeface="+mn-ea"/>
                <a:cs typeface="+mn-cs"/>
              </a:rPr>
              <a:t> (husband of Helen); Clara Jane </a:t>
            </a:r>
            <a:r>
              <a:rPr lang="en-US" sz="1200" b="1" kern="1200" dirty="0" err="1">
                <a:solidFill>
                  <a:schemeClr val="tx1"/>
                </a:solidFill>
                <a:latin typeface="+mn-lt"/>
                <a:ea typeface="+mn-ea"/>
                <a:cs typeface="+mn-cs"/>
              </a:rPr>
              <a:t>Pocock</a:t>
            </a:r>
            <a:r>
              <a:rPr lang="en-US" sz="1200" b="1" kern="1200" dirty="0">
                <a:solidFill>
                  <a:schemeClr val="tx1"/>
                </a:solidFill>
                <a:latin typeface="+mn-lt"/>
                <a:ea typeface="+mn-ea"/>
                <a:cs typeface="+mn-cs"/>
              </a:rPr>
              <a:t> Osborne (widow of Chester C. Osborne)</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Note: C. Mark, Juanita, </a:t>
            </a:r>
            <a:r>
              <a:rPr lang="en-US" sz="1200" b="1" kern="1200" dirty="0" err="1">
                <a:solidFill>
                  <a:schemeClr val="tx1"/>
                </a:solidFill>
                <a:latin typeface="+mn-lt"/>
                <a:ea typeface="+mn-ea"/>
                <a:cs typeface="+mn-cs"/>
              </a:rPr>
              <a:t>Derward</a:t>
            </a:r>
            <a:r>
              <a:rPr lang="en-US" sz="1200" b="1" kern="1200" dirty="0">
                <a:solidFill>
                  <a:schemeClr val="tx1"/>
                </a:solidFill>
                <a:latin typeface="+mn-lt"/>
                <a:ea typeface="+mn-ea"/>
                <a:cs typeface="+mn-cs"/>
              </a:rPr>
              <a:t>, Helen, and Chester C. Osborne are children of William I. Osborne who was the son of Nancy </a:t>
            </a:r>
            <a:r>
              <a:rPr lang="en-US" sz="1200" b="1" kern="1200" dirty="0" err="1">
                <a:solidFill>
                  <a:schemeClr val="tx1"/>
                </a:solidFill>
                <a:latin typeface="+mn-lt"/>
                <a:ea typeface="+mn-ea"/>
                <a:cs typeface="+mn-cs"/>
              </a:rPr>
              <a:t>Emmaline</a:t>
            </a:r>
            <a:r>
              <a:rPr lang="en-US" sz="1200" b="1" kern="1200" dirty="0">
                <a:solidFill>
                  <a:schemeClr val="tx1"/>
                </a:solidFill>
                <a:latin typeface="+mn-lt"/>
                <a:ea typeface="+mn-ea"/>
                <a:cs typeface="+mn-cs"/>
              </a:rPr>
              <a:t> Wilson and Richard Franklin Osborne.  </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All of William's children were born in Skagit County, WA.” – Jeanie Bond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84BB1D8-7D42-4248-8C20-692D74480538}" type="slidenum">
              <a:rPr lang="en-US" smtClean="0"/>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scene of Ashe County, NC looking toward a 5,000 foot peak from the front yard</a:t>
            </a:r>
            <a:r>
              <a:rPr lang="en-US" baseline="0" dirty="0"/>
              <a:t> of Shirley Sorrell, whose ancestors have lived on the land for over 200 years.</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a:t>
            </a:r>
            <a:r>
              <a:rPr lang="en-US" baseline="0" dirty="0"/>
              <a:t> is considerable literature on Ashe County, NC with the names and stories of many family members. </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William A.</a:t>
            </a:r>
            <a:r>
              <a:rPr lang="en-US" baseline="0" dirty="0"/>
              <a:t> Wilson’s notes on the bushwhacking of his father in 1864 and much more has been published by Appalachian State </a:t>
            </a:r>
            <a:r>
              <a:rPr lang="en-US" baseline="0" dirty="0" err="1"/>
              <a:t>Univerisy</a:t>
            </a:r>
            <a:r>
              <a:rPr lang="en-US" baseline="0" dirty="0"/>
              <a:t>.  Dedicated family researcher and descendant, Clinton W. </a:t>
            </a:r>
            <a:r>
              <a:rPr lang="en-US" baseline="0" dirty="0" err="1"/>
              <a:t>Getzinger</a:t>
            </a:r>
            <a:r>
              <a:rPr lang="en-US" baseline="0" dirty="0"/>
              <a:t>, has written a novel with material drawn from family experiences.  Both can be found </a:t>
            </a:r>
            <a:r>
              <a:rPr lang="en-US" baseline="0"/>
              <a:t>at Amazon.com.</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are the great, great grandparents of Glenn N. Holliman, writer of this narrative.  I begin here as these two individuals represent ancestors from Wilson, Adams, </a:t>
            </a:r>
            <a:r>
              <a:rPr lang="en-US" dirty="0" err="1"/>
              <a:t>Wilcoxson</a:t>
            </a:r>
            <a:r>
              <a:rPr lang="en-US" dirty="0"/>
              <a:t>,</a:t>
            </a:r>
            <a:r>
              <a:rPr lang="en-US" baseline="0" dirty="0"/>
              <a:t> Boone, Greer, Smith, Morris, Brown and others.  Their descendants would be </a:t>
            </a:r>
            <a:r>
              <a:rPr lang="en-US" baseline="0" dirty="0" err="1"/>
              <a:t>Forresters</a:t>
            </a:r>
            <a:r>
              <a:rPr lang="en-US" baseline="0" dirty="0"/>
              <a:t>, </a:t>
            </a:r>
            <a:r>
              <a:rPr lang="en-US" baseline="0" dirty="0" err="1"/>
              <a:t>Osbornes</a:t>
            </a:r>
            <a:r>
              <a:rPr lang="en-US" baseline="0" dirty="0"/>
              <a:t>, </a:t>
            </a:r>
            <a:r>
              <a:rPr lang="en-US" baseline="0" dirty="0" err="1"/>
              <a:t>Graybeals</a:t>
            </a:r>
            <a:r>
              <a:rPr lang="en-US" baseline="0" dirty="0"/>
              <a:t>, </a:t>
            </a:r>
            <a:r>
              <a:rPr lang="en-US" baseline="0" dirty="0" err="1"/>
              <a:t>Donnellys</a:t>
            </a:r>
            <a:r>
              <a:rPr lang="en-US" baseline="0" dirty="0"/>
              <a:t> and many more associated names.  Offspring of this couple reside in to this day in the dramatic highlands of western North Carolina.</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That ‘ink blot’ of purple in western North Carolina demonstrates how far advanced on the frontier were our ancestors in the early second half of the 18</a:t>
            </a:r>
            <a:r>
              <a:rPr lang="en-US" baseline="30000" dirty="0"/>
              <a:t>th</a:t>
            </a:r>
            <a:r>
              <a:rPr lang="en-US" dirty="0"/>
              <a:t> Century.  </a:t>
            </a:r>
          </a:p>
        </p:txBody>
      </p:sp>
      <p:sp>
        <p:nvSpPr>
          <p:cNvPr id="4" name="Slide Number Placeholder 3"/>
          <p:cNvSpPr>
            <a:spLocks noGrp="1"/>
          </p:cNvSpPr>
          <p:nvPr>
            <p:ph type="sldNum" sz="quarter" idx="10"/>
          </p:nvPr>
        </p:nvSpPr>
        <p:spPr/>
        <p:txBody>
          <a:bodyPr/>
          <a:lstStyle/>
          <a:p>
            <a:fld id="{384BB1D8-7D42-4248-8C20-692D74480538}"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a:t>
            </a:r>
            <a:r>
              <a:rPr lang="en-US" baseline="0" dirty="0"/>
              <a:t> my great </a:t>
            </a:r>
            <a:r>
              <a:rPr lang="en-US" baseline="0" dirty="0" err="1"/>
              <a:t>great</a:t>
            </a:r>
            <a:r>
              <a:rPr lang="en-US" baseline="0" dirty="0"/>
              <a:t> grandmother’s diary, she wrote this narrative.  Charles, John and Isaac ancestors are accurate.  The Mayflower, well, quiet a stretch unless the Wilsons descend from New England, and some Ancestry sites make that claim.  Work to be done.</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noted local</a:t>
            </a:r>
            <a:r>
              <a:rPr lang="en-US" baseline="0" dirty="0"/>
              <a:t> historian wrote of the Wilsons in his 1915 work which has been reprinted.</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My research fails to turn up information that the great General Nathanial</a:t>
            </a:r>
            <a:r>
              <a:rPr lang="en-US" baseline="0" dirty="0"/>
              <a:t> Greene had siblings.  Sadly. Charles did die of his battle wounds.  Osborne and </a:t>
            </a:r>
            <a:r>
              <a:rPr lang="en-US" baseline="0" dirty="0" err="1"/>
              <a:t>Greers</a:t>
            </a:r>
            <a:r>
              <a:rPr lang="en-US" baseline="0" dirty="0"/>
              <a:t> were very active as patriots during the American Revolution fighting Tories, British and Native Americans.</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Sir James Grier, Sr., b 1604, d 1666 lived here, and married</a:t>
            </a:r>
            <a:r>
              <a:rPr lang="en-US" baseline="0" dirty="0"/>
              <a:t> Mary Brown, daughter of a Presbyterian pastor at </a:t>
            </a:r>
            <a:r>
              <a:rPr lang="en-US" baseline="0" dirty="0" err="1"/>
              <a:t>Glencain</a:t>
            </a:r>
            <a:r>
              <a:rPr lang="en-US" baseline="0" dirty="0"/>
              <a:t>.  James Sr. was descended from the Maxwell family.  Both families were Scottish nobles and fought in the constant border wars amongst themselves and the English.  The Maxwell’s are this writer’s 10</a:t>
            </a:r>
            <a:r>
              <a:rPr lang="en-US" baseline="30000" dirty="0"/>
              <a:t>th</a:t>
            </a:r>
            <a:r>
              <a:rPr lang="en-US" baseline="0" dirty="0"/>
              <a:t> great grandparents, and Winston Churchill’s 9</a:t>
            </a:r>
            <a:r>
              <a:rPr lang="en-US" baseline="30000" dirty="0"/>
              <a:t>th</a:t>
            </a:r>
            <a:r>
              <a:rPr lang="en-US" baseline="0" dirty="0"/>
              <a:t> great grandparents.  Good to know!  The color photo is from 2010, the writer’s wife, and the black and white from the 1770s.</a:t>
            </a:r>
            <a:endParaRPr lang="en-US" dirty="0"/>
          </a:p>
        </p:txBody>
      </p:sp>
      <p:sp>
        <p:nvSpPr>
          <p:cNvPr id="4" name="Slide Number Placeholder 3"/>
          <p:cNvSpPr>
            <a:spLocks noGrp="1"/>
          </p:cNvSpPr>
          <p:nvPr>
            <p:ph type="sldNum" sz="quarter" idx="10"/>
          </p:nvPr>
        </p:nvSpPr>
        <p:spPr/>
        <p:txBody>
          <a:bodyPr/>
          <a:lstStyle/>
          <a:p>
            <a:fld id="{384BB1D8-7D42-4248-8C20-692D74480538}"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t>
            </a:r>
            <a:r>
              <a:rPr lang="en-US" dirty="0" err="1"/>
              <a:t>Maxwells</a:t>
            </a:r>
            <a:r>
              <a:rPr lang="en-US" dirty="0"/>
              <a:t> were descended from Stuart kings of Scotland.</a:t>
            </a:r>
          </a:p>
        </p:txBody>
      </p:sp>
      <p:sp>
        <p:nvSpPr>
          <p:cNvPr id="4" name="Slide Number Placeholder 3"/>
          <p:cNvSpPr>
            <a:spLocks noGrp="1"/>
          </p:cNvSpPr>
          <p:nvPr>
            <p:ph type="sldNum" sz="quarter" idx="10"/>
          </p:nvPr>
        </p:nvSpPr>
        <p:spPr/>
        <p:txBody>
          <a:bodyPr/>
          <a:lstStyle/>
          <a:p>
            <a:fld id="{384BB1D8-7D42-4248-8C20-692D74480538}"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F7AC63-F737-4A7C-BB85-67A1279B8F86}"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A07379-75CA-42F2-BC77-F1E13DA5557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F7AC63-F737-4A7C-BB85-67A1279B8F86}"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A07379-75CA-42F2-BC77-F1E13DA5557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F7AC63-F737-4A7C-BB85-67A1279B8F86}"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A07379-75CA-42F2-BC77-F1E13DA5557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F7AC63-F737-4A7C-BB85-67A1279B8F86}"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A07379-75CA-42F2-BC77-F1E13DA5557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F7AC63-F737-4A7C-BB85-67A1279B8F86}"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A07379-75CA-42F2-BC77-F1E13DA5557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F7AC63-F737-4A7C-BB85-67A1279B8F86}" type="datetimeFigureOut">
              <a:rPr lang="en-US" smtClean="0"/>
              <a:pPr/>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A07379-75CA-42F2-BC77-F1E13DA555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F7AC63-F737-4A7C-BB85-67A1279B8F86}" type="datetimeFigureOut">
              <a:rPr lang="en-US" smtClean="0"/>
              <a:pPr/>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A07379-75CA-42F2-BC77-F1E13DA5557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7AC63-F737-4A7C-BB85-67A1279B8F86}" type="datetimeFigureOut">
              <a:rPr lang="en-US" smtClean="0"/>
              <a:pPr/>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A07379-75CA-42F2-BC77-F1E13DA5557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7AC63-F737-4A7C-BB85-67A1279B8F86}" type="datetimeFigureOut">
              <a:rPr lang="en-US" smtClean="0"/>
              <a:pPr/>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A07379-75CA-42F2-BC77-F1E13DA5557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F7AC63-F737-4A7C-BB85-67A1279B8F86}" type="datetimeFigureOut">
              <a:rPr lang="en-US" smtClean="0"/>
              <a:pPr/>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A07379-75CA-42F2-BC77-F1E13DA5557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F7AC63-F737-4A7C-BB85-67A1279B8F86}" type="datetimeFigureOut">
              <a:rPr lang="en-US" smtClean="0"/>
              <a:pPr/>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A07379-75CA-42F2-BC77-F1E13DA5557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7AC63-F737-4A7C-BB85-67A1279B8F86}" type="datetimeFigureOut">
              <a:rPr lang="en-US" smtClean="0"/>
              <a:pPr/>
              <a:t>6/13/2017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A07379-75CA-42F2-BC77-F1E13DA5557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ennhistory@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fwosborne.blogspot.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The Wilson and Greer Families of Western North Carolina</a:t>
            </a:r>
          </a:p>
        </p:txBody>
      </p:sp>
      <p:sp>
        <p:nvSpPr>
          <p:cNvPr id="3" name="Subtitle 2"/>
          <p:cNvSpPr>
            <a:spLocks noGrp="1"/>
          </p:cNvSpPr>
          <p:nvPr>
            <p:ph type="subTitle" idx="1"/>
          </p:nvPr>
        </p:nvSpPr>
        <p:spPr/>
        <p:txBody>
          <a:bodyPr>
            <a:normAutofit fontScale="92500"/>
          </a:bodyPr>
          <a:lstStyle/>
          <a:p>
            <a:r>
              <a:rPr lang="en-US" dirty="0">
                <a:solidFill>
                  <a:schemeClr val="tx1"/>
                </a:solidFill>
              </a:rPr>
              <a:t>An Examination of Origins and Lineage</a:t>
            </a:r>
          </a:p>
          <a:p>
            <a:r>
              <a:rPr lang="en-US" sz="1400" dirty="0">
                <a:solidFill>
                  <a:schemeClr val="tx1"/>
                </a:solidFill>
              </a:rPr>
              <a:t>July 19, 2014</a:t>
            </a:r>
          </a:p>
          <a:p>
            <a:r>
              <a:rPr lang="en-US" sz="1400" dirty="0">
                <a:solidFill>
                  <a:schemeClr val="tx1"/>
                </a:solidFill>
              </a:rPr>
              <a:t>by Glenn N. Holliman</a:t>
            </a:r>
          </a:p>
          <a:p>
            <a:r>
              <a:rPr lang="en-US" sz="1400" dirty="0">
                <a:solidFill>
                  <a:schemeClr val="tx1"/>
                </a:solidFill>
              </a:rPr>
              <a:t>Photographs courtesy of Shirley Sorrell, Dale Wilson, Clinton </a:t>
            </a:r>
            <a:r>
              <a:rPr lang="en-US" sz="1400" dirty="0" err="1">
                <a:solidFill>
                  <a:schemeClr val="tx1"/>
                </a:solidFill>
              </a:rPr>
              <a:t>Getzinger</a:t>
            </a:r>
            <a:r>
              <a:rPr lang="en-US" sz="1400" dirty="0">
                <a:solidFill>
                  <a:schemeClr val="tx1"/>
                </a:solidFill>
              </a:rPr>
              <a:t> and other cousins.</a:t>
            </a:r>
          </a:p>
          <a:p>
            <a:r>
              <a:rPr lang="en-US" sz="1400" dirty="0">
                <a:solidFill>
                  <a:schemeClr val="tx1"/>
                </a:solidFill>
                <a:hlinkClick r:id="rId3"/>
              </a:rPr>
              <a:t>glennhistory@gmail.com</a:t>
            </a:r>
            <a:endParaRPr lang="en-US" sz="14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John Wilson </a:t>
            </a:r>
            <a:r>
              <a:rPr lang="en-US" sz="3200" dirty="0"/>
              <a:t>1750-1812</a:t>
            </a:r>
          </a:p>
        </p:txBody>
      </p:sp>
      <p:sp>
        <p:nvSpPr>
          <p:cNvPr id="3" name="Content Placeholder 2"/>
          <p:cNvSpPr>
            <a:spLocks noGrp="1"/>
          </p:cNvSpPr>
          <p:nvPr>
            <p:ph idx="1"/>
          </p:nvPr>
        </p:nvSpPr>
        <p:spPr/>
        <p:txBody>
          <a:bodyPr/>
          <a:lstStyle/>
          <a:p>
            <a:r>
              <a:rPr lang="en-US" dirty="0"/>
              <a:t>Ancestry.com sites and Frankie Wilson Osborne state John was son of Charles and father of Hiram Wilson, Sr. (among others)</a:t>
            </a:r>
          </a:p>
          <a:p>
            <a:endParaRPr lang="en-US" dirty="0"/>
          </a:p>
          <a:p>
            <a:r>
              <a:rPr lang="en-US" dirty="0"/>
              <a:t>Wife, Sara, unknown maiden name.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Hiram Wilson, Sr. </a:t>
            </a:r>
            <a:r>
              <a:rPr lang="en-US" sz="3200" dirty="0"/>
              <a:t>1778-1870</a:t>
            </a:r>
          </a:p>
        </p:txBody>
      </p:sp>
      <p:sp>
        <p:nvSpPr>
          <p:cNvPr id="3" name="Content Placeholder 2"/>
          <p:cNvSpPr>
            <a:spLocks noGrp="1"/>
          </p:cNvSpPr>
          <p:nvPr>
            <p:ph idx="1"/>
          </p:nvPr>
        </p:nvSpPr>
        <p:spPr>
          <a:xfrm>
            <a:off x="457200" y="1295400"/>
            <a:ext cx="8229600" cy="5181600"/>
          </a:xfrm>
        </p:spPr>
        <p:txBody>
          <a:bodyPr>
            <a:normAutofit/>
          </a:bodyPr>
          <a:lstStyle/>
          <a:p>
            <a:r>
              <a:rPr lang="en-US" sz="2000" dirty="0"/>
              <a:t>Married Nancy Smith (1793-1859)</a:t>
            </a:r>
          </a:p>
          <a:p>
            <a:r>
              <a:rPr lang="en-US" sz="2000" dirty="0"/>
              <a:t>Lost three sons to Civil War – Hiram Jr.,  William C.  and Isaac, all Confederates.</a:t>
            </a:r>
          </a:p>
          <a:p>
            <a:r>
              <a:rPr lang="en-US" sz="2000" dirty="0"/>
              <a:t>Another son, Civil War veteran Albert Wilson lived until 1930, age 103.  Photo below.  He was in Picket’s Charge at Gettysburg.</a:t>
            </a:r>
          </a:p>
        </p:txBody>
      </p:sp>
      <p:pic>
        <p:nvPicPr>
          <p:cNvPr id="4" name="Picture 3" descr="Albert Wilson d 1928.jpg"/>
          <p:cNvPicPr>
            <a:picLocks noChangeAspect="1"/>
          </p:cNvPicPr>
          <p:nvPr/>
        </p:nvPicPr>
        <p:blipFill>
          <a:blip r:embed="rId2" cstate="print"/>
          <a:stretch>
            <a:fillRect/>
          </a:stretch>
        </p:blipFill>
        <p:spPr>
          <a:xfrm>
            <a:off x="5715000" y="3048000"/>
            <a:ext cx="2243709" cy="330898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We are </a:t>
            </a:r>
            <a:r>
              <a:rPr lang="en-US" b="1" dirty="0" err="1"/>
              <a:t>Greers</a:t>
            </a:r>
            <a:r>
              <a:rPr lang="en-US" b="1" dirty="0"/>
              <a:t> Also!</a:t>
            </a:r>
            <a:br>
              <a:rPr lang="en-US" dirty="0"/>
            </a:br>
            <a:r>
              <a:rPr lang="en-US" sz="2700" dirty="0"/>
              <a:t>Below, the 15</a:t>
            </a:r>
            <a:r>
              <a:rPr lang="en-US" sz="2700" baseline="30000" dirty="0"/>
              <a:t>th</a:t>
            </a:r>
            <a:r>
              <a:rPr lang="en-US" sz="2700" dirty="0"/>
              <a:t> Century remains of the Lag Tower near Dumfries, Scotland, home of the </a:t>
            </a:r>
            <a:r>
              <a:rPr lang="en-US" sz="2700" dirty="0" err="1"/>
              <a:t>Griersons</a:t>
            </a:r>
            <a:r>
              <a:rPr lang="en-US" sz="2700" dirty="0"/>
              <a:t>, a McGregor Clan family</a:t>
            </a:r>
          </a:p>
        </p:txBody>
      </p:sp>
      <p:pic>
        <p:nvPicPr>
          <p:cNvPr id="6" name="Content Placeholder 5" descr="2011 6-8 Lag Tower with Barb.JPG"/>
          <p:cNvPicPr>
            <a:picLocks noGrp="1" noChangeAspect="1"/>
          </p:cNvPicPr>
          <p:nvPr>
            <p:ph idx="1"/>
          </p:nvPr>
        </p:nvPicPr>
        <p:blipFill>
          <a:blip r:embed="rId3" cstate="print"/>
          <a:stretch>
            <a:fillRect/>
          </a:stretch>
        </p:blipFill>
        <p:spPr>
          <a:xfrm>
            <a:off x="1554696" y="1828800"/>
            <a:ext cx="3245904" cy="2090311"/>
          </a:xfrm>
        </p:spPr>
      </p:pic>
      <p:pic>
        <p:nvPicPr>
          <p:cNvPr id="4" name="Picture 3" descr="1770s Lag Tower.jpg"/>
          <p:cNvPicPr>
            <a:picLocks noChangeAspect="1"/>
          </p:cNvPicPr>
          <p:nvPr/>
        </p:nvPicPr>
        <p:blipFill>
          <a:blip r:embed="rId4" cstate="print"/>
          <a:stretch>
            <a:fillRect/>
          </a:stretch>
        </p:blipFill>
        <p:spPr>
          <a:xfrm>
            <a:off x="4898732" y="3657600"/>
            <a:ext cx="3330867" cy="23304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a:t>
            </a:r>
            <a:r>
              <a:rPr lang="en-US" b="1" dirty="0" err="1"/>
              <a:t>Griersons</a:t>
            </a:r>
            <a:r>
              <a:rPr lang="en-US" b="1" dirty="0"/>
              <a:t> and </a:t>
            </a:r>
            <a:r>
              <a:rPr lang="en-US" b="1" dirty="0" err="1"/>
              <a:t>Maxwells</a:t>
            </a:r>
            <a:r>
              <a:rPr lang="en-US" b="1" dirty="0"/>
              <a:t> of Scotland</a:t>
            </a:r>
            <a:br>
              <a:rPr lang="en-US" dirty="0"/>
            </a:br>
            <a:r>
              <a:rPr lang="en-US" sz="2000" dirty="0"/>
              <a:t>Below the present Maxwell House at </a:t>
            </a:r>
            <a:r>
              <a:rPr lang="en-US" sz="2000" dirty="0" err="1"/>
              <a:t>Glencarin</a:t>
            </a:r>
            <a:r>
              <a:rPr lang="en-US" sz="2000" dirty="0"/>
              <a:t>, near Dumfries in southwestern Scotland near the Borders</a:t>
            </a:r>
          </a:p>
        </p:txBody>
      </p:sp>
      <p:pic>
        <p:nvPicPr>
          <p:cNvPr id="4" name="Content Placeholder 3" descr="2011 6-8 Maxwellton House, Glencairn.JPG"/>
          <p:cNvPicPr>
            <a:picLocks noGrp="1" noChangeAspect="1"/>
          </p:cNvPicPr>
          <p:nvPr>
            <p:ph idx="1"/>
          </p:nvPr>
        </p:nvPicPr>
        <p:blipFill>
          <a:blip r:embed="rId3" cstate="print"/>
          <a:stretch>
            <a:fillRect/>
          </a:stretch>
        </p:blipFill>
        <p:spPr>
          <a:xfrm>
            <a:off x="1828800" y="1905000"/>
            <a:ext cx="5242560" cy="393192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Move to Maryland</a:t>
            </a:r>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a:t>James Greer, 1627-1688, migrated to Maryland, m. Anne Taylor (b 1660), and settled along the Gunpowder River in Joppa, Maryland.  For generations a ‘ghost’ town; now a development off I – 95.</a:t>
            </a:r>
          </a:p>
          <a:p>
            <a:endParaRPr lang="en-US" sz="2000" dirty="0"/>
          </a:p>
          <a:p>
            <a:endParaRPr lang="en-US" sz="2000" dirty="0"/>
          </a:p>
          <a:p>
            <a:endParaRPr lang="en-US" sz="2000" dirty="0"/>
          </a:p>
          <a:p>
            <a:endParaRPr lang="en-US" sz="2000" dirty="0"/>
          </a:p>
        </p:txBody>
      </p:sp>
      <p:pic>
        <p:nvPicPr>
          <p:cNvPr id="6" name="Picture 5" descr="2010 10 Gunpower River at Joppa, MD.jpg"/>
          <p:cNvPicPr>
            <a:picLocks noChangeAspect="1"/>
          </p:cNvPicPr>
          <p:nvPr/>
        </p:nvPicPr>
        <p:blipFill>
          <a:blip r:embed="rId3" cstate="print"/>
          <a:stretch>
            <a:fillRect/>
          </a:stretch>
        </p:blipFill>
        <p:spPr>
          <a:xfrm>
            <a:off x="5486400" y="3581400"/>
            <a:ext cx="3352800" cy="2667000"/>
          </a:xfrm>
          <a:prstGeom prst="rect">
            <a:avLst/>
          </a:prstGeom>
        </p:spPr>
      </p:pic>
      <p:pic>
        <p:nvPicPr>
          <p:cNvPr id="7" name="Picture 6" descr="2010 10 Joppa sign.jpg"/>
          <p:cNvPicPr>
            <a:picLocks noChangeAspect="1"/>
          </p:cNvPicPr>
          <p:nvPr/>
        </p:nvPicPr>
        <p:blipFill>
          <a:blip r:embed="rId4" cstate="print"/>
          <a:stretch>
            <a:fillRect/>
          </a:stretch>
        </p:blipFill>
        <p:spPr>
          <a:xfrm>
            <a:off x="329539" y="2438400"/>
            <a:ext cx="4547261" cy="3429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Colonial Period</a:t>
            </a:r>
          </a:p>
        </p:txBody>
      </p:sp>
      <p:sp>
        <p:nvSpPr>
          <p:cNvPr id="3" name="Content Placeholder 2"/>
          <p:cNvSpPr>
            <a:spLocks noGrp="1"/>
          </p:cNvSpPr>
          <p:nvPr>
            <p:ph idx="1"/>
          </p:nvPr>
        </p:nvSpPr>
        <p:spPr/>
        <p:txBody>
          <a:bodyPr/>
          <a:lstStyle/>
          <a:p>
            <a:r>
              <a:rPr lang="en-US" dirty="0"/>
              <a:t>James’ son – John Greer, Sr.</a:t>
            </a:r>
            <a:r>
              <a:rPr lang="en-US" sz="2400" dirty="0"/>
              <a:t> 1688-1752</a:t>
            </a:r>
            <a:r>
              <a:rPr lang="en-US" dirty="0"/>
              <a:t>, the husband of Sarah Day</a:t>
            </a:r>
          </a:p>
          <a:p>
            <a:endParaRPr lang="en-US" dirty="0"/>
          </a:p>
          <a:p>
            <a:endParaRPr lang="en-US" dirty="0"/>
          </a:p>
          <a:p>
            <a:r>
              <a:rPr lang="en-US" dirty="0"/>
              <a:t>Later with a second wife, </a:t>
            </a:r>
            <a:r>
              <a:rPr lang="en-US" dirty="0" err="1"/>
              <a:t>Chole</a:t>
            </a:r>
            <a:r>
              <a:rPr lang="en-US" dirty="0"/>
              <a:t> Jones, John, Sr. migrated to Onslow County, NC along the Neuse River.</a:t>
            </a:r>
          </a:p>
        </p:txBody>
      </p:sp>
      <p:pic>
        <p:nvPicPr>
          <p:cNvPr id="5" name="Picture 4" descr="2010 10 Days Cove, Maryland sign.jpg"/>
          <p:cNvPicPr>
            <a:picLocks noChangeAspect="1"/>
          </p:cNvPicPr>
          <p:nvPr/>
        </p:nvPicPr>
        <p:blipFill>
          <a:blip r:embed="rId3" cstate="print"/>
          <a:stretch>
            <a:fillRect/>
          </a:stretch>
        </p:blipFill>
        <p:spPr>
          <a:xfrm>
            <a:off x="4724400" y="2209800"/>
            <a:ext cx="2438400" cy="16764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Frontier Period</a:t>
            </a:r>
          </a:p>
        </p:txBody>
      </p:sp>
      <p:sp>
        <p:nvSpPr>
          <p:cNvPr id="3" name="Content Placeholder 2"/>
          <p:cNvSpPr>
            <a:spLocks noGrp="1"/>
          </p:cNvSpPr>
          <p:nvPr>
            <p:ph idx="1"/>
          </p:nvPr>
        </p:nvSpPr>
        <p:spPr/>
        <p:txBody>
          <a:bodyPr/>
          <a:lstStyle/>
          <a:p>
            <a:r>
              <a:rPr lang="en-US" dirty="0"/>
              <a:t>The son of John Greer, Sr., John Greer, Jr. </a:t>
            </a:r>
            <a:r>
              <a:rPr lang="en-US" sz="2400" dirty="0"/>
              <a:t>(1714-1782),  </a:t>
            </a:r>
            <a:r>
              <a:rPr lang="en-US" dirty="0"/>
              <a:t>moved further west to Wilkes County, NC around 1771. </a:t>
            </a:r>
          </a:p>
          <a:p>
            <a:r>
              <a:rPr lang="en-US" dirty="0"/>
              <a:t>Served as justice of the peace and bequeathed his second wife,  Nancy Lowe Walker, 600 acres.</a:t>
            </a:r>
          </a:p>
          <a:p>
            <a:r>
              <a:rPr lang="en-US" dirty="0"/>
              <a:t>First wife was Sarah Day Elliott, mother of Benjamin Greer.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Revolutionary Period</a:t>
            </a:r>
          </a:p>
        </p:txBody>
      </p:sp>
      <p:sp>
        <p:nvSpPr>
          <p:cNvPr id="3" name="Content Placeholder 2"/>
          <p:cNvSpPr>
            <a:spLocks noGrp="1"/>
          </p:cNvSpPr>
          <p:nvPr>
            <p:ph idx="1"/>
          </p:nvPr>
        </p:nvSpPr>
        <p:spPr/>
        <p:txBody>
          <a:bodyPr/>
          <a:lstStyle/>
          <a:p>
            <a:r>
              <a:rPr lang="en-US" dirty="0"/>
              <a:t>Benjamin Greer (1742-18  ), a larger than life ancestor.</a:t>
            </a:r>
          </a:p>
          <a:p>
            <a:r>
              <a:rPr lang="en-US" dirty="0"/>
              <a:t>First wife was Nancy </a:t>
            </a:r>
            <a:r>
              <a:rPr lang="en-US" dirty="0" err="1"/>
              <a:t>Wilcoxson</a:t>
            </a:r>
            <a:r>
              <a:rPr lang="en-US" dirty="0"/>
              <a:t>, (1743-1790) daughter of John and Nancy Boone </a:t>
            </a:r>
            <a:r>
              <a:rPr lang="en-US" dirty="0" err="1"/>
              <a:t>Wilcoxson</a:t>
            </a:r>
            <a:r>
              <a:rPr lang="en-US" dirty="0"/>
              <a:t>.</a:t>
            </a:r>
          </a:p>
          <a:p>
            <a:r>
              <a:rPr lang="en-US" dirty="0"/>
              <a:t>Nancy Boone, </a:t>
            </a:r>
            <a:r>
              <a:rPr lang="en-US" dirty="0" err="1"/>
              <a:t>dau</a:t>
            </a:r>
            <a:r>
              <a:rPr lang="en-US" dirty="0"/>
              <a:t>. of Squire and Sarah Morgan  Boone, born Quaker in Penn. Youngest brother was Daniel Boone.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Boone Graves in Mocksville, NC</a:t>
            </a:r>
          </a:p>
        </p:txBody>
      </p:sp>
      <p:pic>
        <p:nvPicPr>
          <p:cNvPr id="4" name="Content Placeholder 3" descr="2011 4 Mocksville, NC marker.JPG"/>
          <p:cNvPicPr>
            <a:picLocks noGrp="1" noChangeAspect="1"/>
          </p:cNvPicPr>
          <p:nvPr>
            <p:ph idx="1"/>
          </p:nvPr>
        </p:nvPicPr>
        <p:blipFill>
          <a:blip r:embed="rId3" cstate="print"/>
          <a:stretch>
            <a:fillRect/>
          </a:stretch>
        </p:blipFill>
        <p:spPr>
          <a:xfrm>
            <a:off x="685800" y="1066800"/>
            <a:ext cx="3637616" cy="2725657"/>
          </a:xfrm>
        </p:spPr>
      </p:pic>
      <p:pic>
        <p:nvPicPr>
          <p:cNvPr id="5" name="Picture 4" descr="2011 4 Mocksville, NC, site of Boone graves.JPG"/>
          <p:cNvPicPr>
            <a:picLocks noChangeAspect="1"/>
          </p:cNvPicPr>
          <p:nvPr/>
        </p:nvPicPr>
        <p:blipFill>
          <a:blip r:embed="rId4" cstate="print"/>
          <a:stretch>
            <a:fillRect/>
          </a:stretch>
        </p:blipFill>
        <p:spPr>
          <a:xfrm>
            <a:off x="3453352" y="2590800"/>
            <a:ext cx="4700048" cy="352173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Federal Period</a:t>
            </a:r>
          </a:p>
        </p:txBody>
      </p:sp>
      <p:sp>
        <p:nvSpPr>
          <p:cNvPr id="3" name="Content Placeholder 2"/>
          <p:cNvSpPr>
            <a:spLocks noGrp="1"/>
          </p:cNvSpPr>
          <p:nvPr>
            <p:ph idx="1"/>
          </p:nvPr>
        </p:nvSpPr>
        <p:spPr/>
        <p:txBody>
          <a:bodyPr/>
          <a:lstStyle/>
          <a:p>
            <a:r>
              <a:rPr lang="en-US" dirty="0"/>
              <a:t>Benjamin Greer had 15 children, one being Jesse Greer, Sr. (1778-1869) who ran away from home at age 16.</a:t>
            </a:r>
          </a:p>
          <a:p>
            <a:endParaRPr lang="en-US" dirty="0"/>
          </a:p>
          <a:p>
            <a:r>
              <a:rPr lang="en-US" dirty="0"/>
              <a:t>Eloped with 13 yr. old Mary Polly Morris, Wilkes Co., NC in 1800.  Had 17 children!</a:t>
            </a:r>
          </a:p>
          <a:p>
            <a:endParaRPr lang="en-US" dirty="0"/>
          </a:p>
        </p:txBody>
      </p:sp>
      <p:pic>
        <p:nvPicPr>
          <p:cNvPr id="4" name="Picture 3" descr="2012 6 Todd, NC Jesse Greer, Sr. grave.JPG"/>
          <p:cNvPicPr>
            <a:picLocks noChangeAspect="1"/>
          </p:cNvPicPr>
          <p:nvPr/>
        </p:nvPicPr>
        <p:blipFill>
          <a:blip r:embed="rId3" cstate="print"/>
          <a:stretch>
            <a:fillRect/>
          </a:stretch>
        </p:blipFill>
        <p:spPr>
          <a:xfrm>
            <a:off x="5334000" y="2590800"/>
            <a:ext cx="1686560" cy="1264920"/>
          </a:xfrm>
          <a:prstGeom prst="rect">
            <a:avLst/>
          </a:prstGeom>
        </p:spPr>
      </p:pic>
      <p:pic>
        <p:nvPicPr>
          <p:cNvPr id="5" name="Picture 4" descr="2012 6 Todd, NC Mary Morris Greer grave.JPG"/>
          <p:cNvPicPr>
            <a:picLocks noChangeAspect="1"/>
          </p:cNvPicPr>
          <p:nvPr/>
        </p:nvPicPr>
        <p:blipFill>
          <a:blip r:embed="rId4" cstate="print"/>
          <a:stretch>
            <a:fillRect/>
          </a:stretch>
        </p:blipFill>
        <p:spPr>
          <a:xfrm>
            <a:off x="1524000" y="4800600"/>
            <a:ext cx="2042160" cy="15316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latin typeface="Georgia" pitchFamily="18" charset="0"/>
              </a:rPr>
              <a:t>The 19th Century Land of Wilsons and </a:t>
            </a:r>
            <a:r>
              <a:rPr lang="en-US" sz="2200" dirty="0" err="1">
                <a:latin typeface="Georgia" pitchFamily="18" charset="0"/>
              </a:rPr>
              <a:t>Greers</a:t>
            </a:r>
            <a:r>
              <a:rPr lang="en-US" sz="2200" dirty="0">
                <a:latin typeface="Georgia" pitchFamily="18" charset="0"/>
              </a:rPr>
              <a:t> </a:t>
            </a:r>
            <a:r>
              <a:rPr lang="en-US" sz="1800" dirty="0">
                <a:latin typeface="Georgia" pitchFamily="18" charset="0"/>
              </a:rPr>
              <a:t>(and other families)</a:t>
            </a:r>
          </a:p>
        </p:txBody>
      </p:sp>
      <p:pic>
        <p:nvPicPr>
          <p:cNvPr id="4" name="Content Placeholder 3" descr="1864 Map of Greer land .jpg"/>
          <p:cNvPicPr>
            <a:picLocks noGrp="1" noChangeAspect="1"/>
          </p:cNvPicPr>
          <p:nvPr>
            <p:ph idx="1"/>
          </p:nvPr>
        </p:nvPicPr>
        <p:blipFill>
          <a:blip r:embed="rId3" cstate="print"/>
          <a:stretch>
            <a:fillRect/>
          </a:stretch>
        </p:blipFill>
        <p:spPr>
          <a:xfrm>
            <a:off x="3047996" y="1219200"/>
            <a:ext cx="3844518" cy="54864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Frontier to Settlement to Civil War</a:t>
            </a:r>
          </a:p>
        </p:txBody>
      </p:sp>
      <p:sp>
        <p:nvSpPr>
          <p:cNvPr id="3" name="Content Placeholder 2"/>
          <p:cNvSpPr>
            <a:spLocks noGrp="1"/>
          </p:cNvSpPr>
          <p:nvPr>
            <p:ph idx="1"/>
          </p:nvPr>
        </p:nvSpPr>
        <p:spPr/>
        <p:txBody>
          <a:bodyPr>
            <a:normAutofit/>
          </a:bodyPr>
          <a:lstStyle/>
          <a:p>
            <a:r>
              <a:rPr lang="en-US" sz="2000" dirty="0"/>
              <a:t>One of the many children of Jesse and Polly Greer was Jesse Greer, Jr. (1806-1892).  </a:t>
            </a:r>
          </a:p>
          <a:p>
            <a:r>
              <a:rPr lang="en-US" sz="2000" dirty="0"/>
              <a:t>Married Frances Brown (1810-1905).  </a:t>
            </a:r>
          </a:p>
          <a:p>
            <a:r>
              <a:rPr lang="en-US" sz="2000" dirty="0"/>
              <a:t>Both Jesse and Frankie rush to assist Caroline Greer Wilson after the brutal shooting of Isaac Wilson in 1864.</a:t>
            </a:r>
          </a:p>
          <a:p>
            <a:r>
              <a:rPr lang="en-US" sz="2000" dirty="0"/>
              <a:t>Frances Brown Greer confronted Union soldiers stealing her ‘honey pot’.</a:t>
            </a:r>
          </a:p>
          <a:p>
            <a:endParaRPr lang="en-US" sz="2000" dirty="0"/>
          </a:p>
        </p:txBody>
      </p:sp>
      <p:pic>
        <p:nvPicPr>
          <p:cNvPr id="4" name="Picture 3" descr="2012 6 Banner Elk, NC at the graves of Jesse Greer and Frances Brown Greer Jr..JPG"/>
          <p:cNvPicPr>
            <a:picLocks noChangeAspect="1"/>
          </p:cNvPicPr>
          <p:nvPr/>
        </p:nvPicPr>
        <p:blipFill>
          <a:blip r:embed="rId3" cstate="print"/>
          <a:stretch>
            <a:fillRect/>
          </a:stretch>
        </p:blipFill>
        <p:spPr>
          <a:xfrm>
            <a:off x="2895600" y="3810000"/>
            <a:ext cx="3581400" cy="2514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Caroline Greer Wilson</a:t>
            </a:r>
            <a:br>
              <a:rPr lang="en-US" dirty="0"/>
            </a:br>
            <a:r>
              <a:rPr lang="en-US" sz="2200" dirty="0"/>
              <a:t>1828-1911</a:t>
            </a:r>
            <a:br>
              <a:rPr lang="en-US" dirty="0"/>
            </a:br>
            <a:r>
              <a:rPr lang="en-US" sz="2200" dirty="0"/>
              <a:t>Died of complications of broken hip. Buried in Wilson Cemetery, Sutherland, NC.</a:t>
            </a:r>
          </a:p>
        </p:txBody>
      </p:sp>
      <p:pic>
        <p:nvPicPr>
          <p:cNvPr id="4" name="Content Placeholder 3" descr="1910 ca Caroline Greer Wilson.jpg"/>
          <p:cNvPicPr>
            <a:picLocks noGrp="1" noChangeAspect="1"/>
          </p:cNvPicPr>
          <p:nvPr>
            <p:ph idx="1"/>
          </p:nvPr>
        </p:nvPicPr>
        <p:blipFill>
          <a:blip r:embed="rId3" cstate="print"/>
          <a:stretch>
            <a:fillRect/>
          </a:stretch>
        </p:blipFill>
        <p:spPr>
          <a:xfrm>
            <a:off x="3200400" y="1676400"/>
            <a:ext cx="2971800" cy="40386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The Surviving Children of Isaac and Caroline Greer Wilson, Sutherland, NC 1918 Reunion</a:t>
            </a:r>
          </a:p>
        </p:txBody>
      </p:sp>
      <p:pic>
        <p:nvPicPr>
          <p:cNvPr id="4" name="Content Placeholder 3" descr="1918 8 Sutherland, NC Wilson Reunion.jpg"/>
          <p:cNvPicPr>
            <a:picLocks noGrp="1" noChangeAspect="1"/>
          </p:cNvPicPr>
          <p:nvPr>
            <p:ph idx="1"/>
          </p:nvPr>
        </p:nvPicPr>
        <p:blipFill>
          <a:blip r:embed="rId3" cstate="print"/>
          <a:stretch>
            <a:fillRect/>
          </a:stretch>
        </p:blipFill>
        <p:spPr>
          <a:xfrm>
            <a:off x="2819400" y="1219200"/>
            <a:ext cx="3463172" cy="539496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Children of Isaac and Caroline Greer Wilson</a:t>
            </a:r>
          </a:p>
        </p:txBody>
      </p:sp>
      <p:sp>
        <p:nvSpPr>
          <p:cNvPr id="3" name="Content Placeholder 2"/>
          <p:cNvSpPr>
            <a:spLocks noGrp="1"/>
          </p:cNvSpPr>
          <p:nvPr>
            <p:ph idx="1"/>
          </p:nvPr>
        </p:nvSpPr>
        <p:spPr/>
        <p:txBody>
          <a:bodyPr>
            <a:normAutofit/>
          </a:bodyPr>
          <a:lstStyle/>
          <a:p>
            <a:r>
              <a:rPr lang="en-US" b="1" dirty="0">
                <a:solidFill>
                  <a:srgbClr val="FF0000"/>
                </a:solidFill>
              </a:rPr>
              <a:t>Nancy </a:t>
            </a:r>
            <a:r>
              <a:rPr lang="en-US" b="1" dirty="0" err="1">
                <a:solidFill>
                  <a:srgbClr val="FF0000"/>
                </a:solidFill>
              </a:rPr>
              <a:t>Emaline</a:t>
            </a:r>
            <a:r>
              <a:rPr lang="en-US" b="1" dirty="0">
                <a:solidFill>
                  <a:srgbClr val="FF0000"/>
                </a:solidFill>
              </a:rPr>
              <a:t> Wilson Osborne </a:t>
            </a:r>
            <a:r>
              <a:rPr lang="en-US" dirty="0"/>
              <a:t>(1850-1919)  m. </a:t>
            </a:r>
            <a:r>
              <a:rPr lang="en-US" b="1" dirty="0">
                <a:solidFill>
                  <a:srgbClr val="FF0000"/>
                </a:solidFill>
              </a:rPr>
              <a:t>Richard Franklin Osborne </a:t>
            </a:r>
            <a:r>
              <a:rPr lang="en-US" dirty="0"/>
              <a:t>(1846-1897). Twelve children. D. Ashe County, NC.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6" name="Picture 5" descr="Osborne-Nancy-Emma-Emmaline-Wilson_and_children_183917118.jpg"/>
          <p:cNvPicPr>
            <a:picLocks noChangeAspect="1"/>
          </p:cNvPicPr>
          <p:nvPr/>
        </p:nvPicPr>
        <p:blipFill>
          <a:blip r:embed="rId3" cstate="print"/>
          <a:stretch>
            <a:fillRect/>
          </a:stretch>
        </p:blipFill>
        <p:spPr>
          <a:xfrm>
            <a:off x="914400" y="3172002"/>
            <a:ext cx="3733800" cy="2724182"/>
          </a:xfrm>
          <a:prstGeom prst="rect">
            <a:avLst/>
          </a:prstGeom>
        </p:spPr>
      </p:pic>
      <p:pic>
        <p:nvPicPr>
          <p:cNvPr id="7" name="Picture 6" descr="Osborne-Frank_William_183931144.jpg"/>
          <p:cNvPicPr>
            <a:picLocks noChangeAspect="1"/>
          </p:cNvPicPr>
          <p:nvPr/>
        </p:nvPicPr>
        <p:blipFill>
          <a:blip r:embed="rId4" cstate="print"/>
          <a:stretch>
            <a:fillRect/>
          </a:stretch>
        </p:blipFill>
        <p:spPr>
          <a:xfrm>
            <a:off x="5410200" y="3200400"/>
            <a:ext cx="2311148" cy="356616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899 circa G.W. &amp; Frances W. Osborne and family.jpg"/>
          <p:cNvPicPr>
            <a:picLocks noGrp="1" noChangeAspect="1"/>
          </p:cNvPicPr>
          <p:nvPr>
            <p:ph idx="1"/>
          </p:nvPr>
        </p:nvPicPr>
        <p:blipFill>
          <a:blip r:embed="rId2" cstate="print"/>
          <a:stretch>
            <a:fillRect/>
          </a:stretch>
        </p:blipFill>
        <p:spPr>
          <a:xfrm>
            <a:off x="1905000" y="2514600"/>
            <a:ext cx="5029200" cy="3657600"/>
          </a:xfrm>
          <a:prstGeom prst="rect">
            <a:avLst/>
          </a:prstGeom>
        </p:spPr>
      </p:pic>
      <p:sp>
        <p:nvSpPr>
          <p:cNvPr id="5" name="Rectangle 4"/>
          <p:cNvSpPr/>
          <p:nvPr/>
        </p:nvSpPr>
        <p:spPr>
          <a:xfrm>
            <a:off x="1066800" y="1600201"/>
            <a:ext cx="6324600" cy="923330"/>
          </a:xfrm>
          <a:prstGeom prst="rect">
            <a:avLst/>
          </a:prstGeom>
        </p:spPr>
        <p:txBody>
          <a:bodyPr wrap="square">
            <a:spAutoFit/>
          </a:bodyPr>
          <a:lstStyle/>
          <a:p>
            <a:r>
              <a:rPr lang="en-US" b="1" dirty="0">
                <a:solidFill>
                  <a:srgbClr val="FF0000"/>
                </a:solidFill>
              </a:rPr>
              <a:t>Frances Wilson Osborne </a:t>
            </a:r>
            <a:r>
              <a:rPr lang="en-US" dirty="0"/>
              <a:t>(1851-1940) m. </a:t>
            </a:r>
            <a:r>
              <a:rPr lang="en-US" b="1" dirty="0">
                <a:solidFill>
                  <a:srgbClr val="FF0000"/>
                </a:solidFill>
              </a:rPr>
              <a:t>G.W. Osborne </a:t>
            </a:r>
            <a:r>
              <a:rPr lang="en-US" dirty="0"/>
              <a:t>(1862-1927) D. Bristol, TN. Below ca 1898 G.W. and Frankie with Toby, Pearl, Leroy, Bill, </a:t>
            </a:r>
            <a:r>
              <a:rPr lang="en-US" dirty="0" err="1"/>
              <a:t>Bascom</a:t>
            </a:r>
            <a:r>
              <a:rPr lang="en-US" dirty="0"/>
              <a:t> and </a:t>
            </a:r>
            <a:r>
              <a:rPr lang="en-US" dirty="0" err="1"/>
              <a:t>Mayme</a:t>
            </a:r>
            <a:r>
              <a:rPr lang="en-US" dirty="0"/>
              <a:t> (the baby).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Children continued</a:t>
            </a:r>
          </a:p>
        </p:txBody>
      </p:sp>
      <p:sp>
        <p:nvSpPr>
          <p:cNvPr id="3" name="Content Placeholder 2"/>
          <p:cNvSpPr>
            <a:spLocks noGrp="1"/>
          </p:cNvSpPr>
          <p:nvPr>
            <p:ph idx="1"/>
          </p:nvPr>
        </p:nvSpPr>
        <p:spPr/>
        <p:txBody>
          <a:bodyPr>
            <a:normAutofit/>
          </a:bodyPr>
          <a:lstStyle/>
          <a:p>
            <a:r>
              <a:rPr lang="en-US" b="1" dirty="0">
                <a:solidFill>
                  <a:srgbClr val="FF0000"/>
                </a:solidFill>
              </a:rPr>
              <a:t>Polly Jane Wilson </a:t>
            </a:r>
            <a:r>
              <a:rPr lang="en-US" b="1" dirty="0" err="1">
                <a:solidFill>
                  <a:srgbClr val="FF0000"/>
                </a:solidFill>
              </a:rPr>
              <a:t>Proffitt</a:t>
            </a:r>
            <a:r>
              <a:rPr lang="en-US" b="1" dirty="0">
                <a:solidFill>
                  <a:srgbClr val="FF0000"/>
                </a:solidFill>
              </a:rPr>
              <a:t> </a:t>
            </a:r>
            <a:r>
              <a:rPr lang="en-US" dirty="0"/>
              <a:t>(1852-1937) m. </a:t>
            </a:r>
            <a:r>
              <a:rPr lang="en-US" b="1" dirty="0">
                <a:solidFill>
                  <a:srgbClr val="FF0000"/>
                </a:solidFill>
              </a:rPr>
              <a:t>James Harvey </a:t>
            </a:r>
            <a:r>
              <a:rPr lang="en-US" b="1" dirty="0" err="1">
                <a:solidFill>
                  <a:srgbClr val="FF0000"/>
                </a:solidFill>
              </a:rPr>
              <a:t>Proffitt</a:t>
            </a:r>
            <a:r>
              <a:rPr lang="en-US" dirty="0"/>
              <a:t>. Lived in Cove Creek.</a:t>
            </a:r>
          </a:p>
          <a:p>
            <a:endParaRPr lang="en-US" dirty="0"/>
          </a:p>
          <a:p>
            <a:endParaRPr lang="en-US" dirty="0"/>
          </a:p>
        </p:txBody>
      </p:sp>
      <p:pic>
        <p:nvPicPr>
          <p:cNvPr id="5" name="Picture 4" descr="1920s Sutherland, NC L to R Wilma Lawrence Proffitt, James 'Jim', Fred, Jane Wilson Proffitt, mid L to R Lee Proffitt and Jack Proffitt.  Frt. Mary and Tom Proffitt.jpg"/>
          <p:cNvPicPr>
            <a:picLocks noChangeAspect="1"/>
          </p:cNvPicPr>
          <p:nvPr/>
        </p:nvPicPr>
        <p:blipFill>
          <a:blip r:embed="rId3" cstate="print"/>
          <a:stretch>
            <a:fillRect/>
          </a:stretch>
        </p:blipFill>
        <p:spPr>
          <a:xfrm>
            <a:off x="2209800" y="2819400"/>
            <a:ext cx="4509135" cy="32766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Children continued</a:t>
            </a:r>
          </a:p>
        </p:txBody>
      </p:sp>
      <p:sp>
        <p:nvSpPr>
          <p:cNvPr id="3" name="Content Placeholder 2"/>
          <p:cNvSpPr>
            <a:spLocks noGrp="1"/>
          </p:cNvSpPr>
          <p:nvPr>
            <p:ph idx="1"/>
          </p:nvPr>
        </p:nvSpPr>
        <p:spPr/>
        <p:txBody>
          <a:bodyPr/>
          <a:lstStyle/>
          <a:p>
            <a:r>
              <a:rPr lang="en-US" b="1" dirty="0">
                <a:solidFill>
                  <a:srgbClr val="FF0000"/>
                </a:solidFill>
              </a:rPr>
              <a:t>John Wilson </a:t>
            </a:r>
            <a:r>
              <a:rPr lang="en-US" dirty="0"/>
              <a:t>(1855-1928). M. </a:t>
            </a:r>
            <a:r>
              <a:rPr lang="en-US" b="1" dirty="0">
                <a:solidFill>
                  <a:srgbClr val="FF0000"/>
                </a:solidFill>
              </a:rPr>
              <a:t>Rebecca Wilson </a:t>
            </a:r>
            <a:r>
              <a:rPr lang="en-US" b="1" dirty="0" err="1">
                <a:solidFill>
                  <a:srgbClr val="FF0000"/>
                </a:solidFill>
              </a:rPr>
              <a:t>Wilson</a:t>
            </a:r>
            <a:r>
              <a:rPr lang="en-US" dirty="0"/>
              <a:t> (1862-1952). B. Sutherland, Ashe Co., NC</a:t>
            </a:r>
          </a:p>
          <a:p>
            <a:endParaRPr lang="en-US" dirty="0"/>
          </a:p>
          <a:p>
            <a:endParaRPr lang="en-US" dirty="0"/>
          </a:p>
        </p:txBody>
      </p:sp>
      <p:pic>
        <p:nvPicPr>
          <p:cNvPr id="4" name="Picture 3" descr="1905 Rebecca Wilson family, Robert missing.jpg"/>
          <p:cNvPicPr>
            <a:picLocks noChangeAspect="1"/>
          </p:cNvPicPr>
          <p:nvPr/>
        </p:nvPicPr>
        <p:blipFill>
          <a:blip r:embed="rId3" cstate="print"/>
          <a:stretch>
            <a:fillRect/>
          </a:stretch>
        </p:blipFill>
        <p:spPr>
          <a:xfrm>
            <a:off x="1828801" y="2667000"/>
            <a:ext cx="6627248" cy="376428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Children continued</a:t>
            </a:r>
          </a:p>
        </p:txBody>
      </p:sp>
      <p:sp>
        <p:nvSpPr>
          <p:cNvPr id="3" name="Content Placeholder 2"/>
          <p:cNvSpPr>
            <a:spLocks noGrp="1"/>
          </p:cNvSpPr>
          <p:nvPr>
            <p:ph idx="1"/>
          </p:nvPr>
        </p:nvSpPr>
        <p:spPr/>
        <p:txBody>
          <a:bodyPr/>
          <a:lstStyle/>
          <a:p>
            <a:r>
              <a:rPr lang="en-US" b="1" dirty="0">
                <a:solidFill>
                  <a:srgbClr val="FF0000"/>
                </a:solidFill>
              </a:rPr>
              <a:t>Martha </a:t>
            </a:r>
            <a:r>
              <a:rPr lang="en-US" b="1" dirty="0" err="1">
                <a:solidFill>
                  <a:srgbClr val="FF0000"/>
                </a:solidFill>
              </a:rPr>
              <a:t>Evaline</a:t>
            </a:r>
            <a:r>
              <a:rPr lang="en-US" b="1" dirty="0">
                <a:solidFill>
                  <a:srgbClr val="FF0000"/>
                </a:solidFill>
              </a:rPr>
              <a:t> Forrester </a:t>
            </a:r>
            <a:r>
              <a:rPr lang="en-US" dirty="0"/>
              <a:t>(1857-1904), m. </a:t>
            </a:r>
            <a:r>
              <a:rPr lang="en-US" b="1" dirty="0">
                <a:solidFill>
                  <a:srgbClr val="FF0000"/>
                </a:solidFill>
              </a:rPr>
              <a:t>Andrew Johnson Forrester </a:t>
            </a:r>
            <a:r>
              <a:rPr lang="en-US" dirty="0"/>
              <a:t>and had five children.</a:t>
            </a:r>
          </a:p>
          <a:p>
            <a:r>
              <a:rPr lang="en-US" dirty="0"/>
              <a:t>Also, Had five children in 1870s by her brother in law, </a:t>
            </a:r>
            <a:r>
              <a:rPr lang="en-US" b="1" dirty="0">
                <a:solidFill>
                  <a:srgbClr val="FF0000"/>
                </a:solidFill>
              </a:rPr>
              <a:t>Franklin Richard Osborne</a:t>
            </a:r>
            <a:r>
              <a:rPr lang="en-US" dirty="0"/>
              <a:t>.</a:t>
            </a:r>
          </a:p>
        </p:txBody>
      </p:sp>
      <p:pic>
        <p:nvPicPr>
          <p:cNvPr id="4" name="Picture 3" descr="1880 c Martha Wilson and Andrew Johnson Forrester.jpeg"/>
          <p:cNvPicPr>
            <a:picLocks noChangeAspect="1"/>
          </p:cNvPicPr>
          <p:nvPr/>
        </p:nvPicPr>
        <p:blipFill>
          <a:blip r:embed="rId2" cstate="print"/>
          <a:stretch>
            <a:fillRect/>
          </a:stretch>
        </p:blipFill>
        <p:spPr>
          <a:xfrm>
            <a:off x="4495800" y="4191000"/>
            <a:ext cx="3774896" cy="2286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Children </a:t>
            </a:r>
            <a:r>
              <a:rPr lang="en-US" dirty="0" err="1"/>
              <a:t>contined</a:t>
            </a:r>
            <a:endParaRPr lang="en-US" dirty="0"/>
          </a:p>
        </p:txBody>
      </p:sp>
      <p:sp>
        <p:nvSpPr>
          <p:cNvPr id="3" name="Content Placeholder 2"/>
          <p:cNvSpPr>
            <a:spLocks noGrp="1"/>
          </p:cNvSpPr>
          <p:nvPr>
            <p:ph idx="1"/>
          </p:nvPr>
        </p:nvSpPr>
        <p:spPr/>
        <p:txBody>
          <a:bodyPr/>
          <a:lstStyle/>
          <a:p>
            <a:r>
              <a:rPr lang="en-US" b="1" dirty="0">
                <a:solidFill>
                  <a:srgbClr val="FF0000"/>
                </a:solidFill>
              </a:rPr>
              <a:t>Robert Boyd Wilson </a:t>
            </a:r>
            <a:r>
              <a:rPr lang="en-US" dirty="0"/>
              <a:t>(1860-1949). M. </a:t>
            </a:r>
            <a:r>
              <a:rPr lang="en-US" b="1" dirty="0">
                <a:solidFill>
                  <a:srgbClr val="FF0000"/>
                </a:solidFill>
              </a:rPr>
              <a:t>Sara Ellen Wilson </a:t>
            </a:r>
            <a:r>
              <a:rPr lang="en-US" b="1" dirty="0" err="1">
                <a:solidFill>
                  <a:srgbClr val="FF0000"/>
                </a:solidFill>
              </a:rPr>
              <a:t>Wilson</a:t>
            </a:r>
            <a:r>
              <a:rPr lang="en-US" dirty="0"/>
              <a:t>, sister of Rebecca Wilson (1866-1952)</a:t>
            </a:r>
          </a:p>
          <a:p>
            <a:endParaRPr lang="en-US" dirty="0"/>
          </a:p>
        </p:txBody>
      </p:sp>
      <p:pic>
        <p:nvPicPr>
          <p:cNvPr id="4" name="Picture 3" descr="Bob and Ellen (Wilson) Wilson and family.jpg"/>
          <p:cNvPicPr>
            <a:picLocks noChangeAspect="1"/>
          </p:cNvPicPr>
          <p:nvPr/>
        </p:nvPicPr>
        <p:blipFill>
          <a:blip r:embed="rId2" cstate="print"/>
          <a:stretch>
            <a:fillRect/>
          </a:stretch>
        </p:blipFill>
        <p:spPr>
          <a:xfrm>
            <a:off x="5334000" y="2590800"/>
            <a:ext cx="2803352" cy="414528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Children continued</a:t>
            </a:r>
          </a:p>
        </p:txBody>
      </p:sp>
      <p:sp>
        <p:nvSpPr>
          <p:cNvPr id="3" name="Content Placeholder 2"/>
          <p:cNvSpPr>
            <a:spLocks noGrp="1"/>
          </p:cNvSpPr>
          <p:nvPr>
            <p:ph idx="1"/>
          </p:nvPr>
        </p:nvSpPr>
        <p:spPr/>
        <p:txBody>
          <a:bodyPr/>
          <a:lstStyle/>
          <a:p>
            <a:r>
              <a:rPr lang="en-US" b="1" dirty="0">
                <a:solidFill>
                  <a:srgbClr val="FF0000"/>
                </a:solidFill>
              </a:rPr>
              <a:t>William Albert Wilson </a:t>
            </a:r>
            <a:r>
              <a:rPr lang="en-US" dirty="0"/>
              <a:t>(1861-1951), m. </a:t>
            </a:r>
            <a:r>
              <a:rPr lang="en-US" b="1" dirty="0">
                <a:solidFill>
                  <a:srgbClr val="FF0000"/>
                </a:solidFill>
              </a:rPr>
              <a:t>Mary Amelia McClellan</a:t>
            </a:r>
            <a:r>
              <a:rPr lang="en-US" dirty="0"/>
              <a:t>.  D. Raleigh, NC after 40 years Methodist </a:t>
            </a:r>
          </a:p>
          <a:p>
            <a:pPr>
              <a:buNone/>
            </a:pPr>
            <a:r>
              <a:rPr lang="en-US" dirty="0"/>
              <a:t>    Missionary to Japan.</a:t>
            </a:r>
          </a:p>
          <a:p>
            <a:endParaRPr lang="en-US" dirty="0"/>
          </a:p>
        </p:txBody>
      </p:sp>
      <p:pic>
        <p:nvPicPr>
          <p:cNvPr id="4" name="Picture 3" descr="1895 ca Japan, Will, Mary McClellan Wilson and  children.jpg"/>
          <p:cNvPicPr>
            <a:picLocks noChangeAspect="1"/>
          </p:cNvPicPr>
          <p:nvPr/>
        </p:nvPicPr>
        <p:blipFill>
          <a:blip r:embed="rId2" cstate="print"/>
          <a:stretch>
            <a:fillRect/>
          </a:stretch>
        </p:blipFill>
        <p:spPr>
          <a:xfrm>
            <a:off x="5105400" y="2665663"/>
            <a:ext cx="2819400" cy="40347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sz="3600" dirty="0">
                <a:latin typeface="Georgia" pitchFamily="18" charset="0"/>
              </a:rPr>
              <a:t>Caroline Greer and Isaac Wilson</a:t>
            </a:r>
            <a:br>
              <a:rPr lang="en-US" sz="3600" dirty="0">
                <a:latin typeface="Georgia" pitchFamily="18" charset="0"/>
              </a:rPr>
            </a:br>
            <a:r>
              <a:rPr lang="en-US" sz="1800" dirty="0">
                <a:latin typeface="Georgia" pitchFamily="18" charset="0"/>
              </a:rPr>
              <a:t> 1828-1911 and 1822-1864</a:t>
            </a:r>
            <a:br>
              <a:rPr lang="en-US" sz="1800" dirty="0">
                <a:latin typeface="Georgia" pitchFamily="18" charset="0"/>
              </a:rPr>
            </a:br>
            <a:r>
              <a:rPr lang="en-US" sz="1800" dirty="0">
                <a:latin typeface="Georgia" pitchFamily="18" charset="0"/>
              </a:rPr>
              <a:t>Married 1848</a:t>
            </a:r>
          </a:p>
        </p:txBody>
      </p:sp>
      <p:pic>
        <p:nvPicPr>
          <p:cNvPr id="4" name="Content Placeholder 3" descr="1860 s Caroline Greer Wilson &amp; Isaac Wilson, Jr..jpg"/>
          <p:cNvPicPr>
            <a:picLocks noGrp="1" noChangeAspect="1"/>
          </p:cNvPicPr>
          <p:nvPr>
            <p:ph idx="1"/>
          </p:nvPr>
        </p:nvPicPr>
        <p:blipFill>
          <a:blip r:embed="rId3" cstate="print"/>
          <a:stretch>
            <a:fillRect/>
          </a:stretch>
        </p:blipFill>
        <p:spPr>
          <a:xfrm>
            <a:off x="1522930" y="1600200"/>
            <a:ext cx="6098140" cy="4525963"/>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Children continued</a:t>
            </a:r>
          </a:p>
        </p:txBody>
      </p:sp>
      <p:sp>
        <p:nvSpPr>
          <p:cNvPr id="3" name="Content Placeholder 2"/>
          <p:cNvSpPr>
            <a:spLocks noGrp="1"/>
          </p:cNvSpPr>
          <p:nvPr>
            <p:ph idx="1"/>
          </p:nvPr>
        </p:nvSpPr>
        <p:spPr/>
        <p:txBody>
          <a:bodyPr/>
          <a:lstStyle/>
          <a:p>
            <a:r>
              <a:rPr lang="en-US" b="1" dirty="0">
                <a:solidFill>
                  <a:srgbClr val="FF0000"/>
                </a:solidFill>
              </a:rPr>
              <a:t>Sara </a:t>
            </a:r>
            <a:r>
              <a:rPr lang="en-US" b="1" dirty="0" err="1">
                <a:solidFill>
                  <a:srgbClr val="FF0000"/>
                </a:solidFill>
              </a:rPr>
              <a:t>Marilla</a:t>
            </a:r>
            <a:r>
              <a:rPr lang="en-US" b="1" dirty="0">
                <a:solidFill>
                  <a:srgbClr val="FF0000"/>
                </a:solidFill>
              </a:rPr>
              <a:t> Wilson Osborne </a:t>
            </a:r>
          </a:p>
          <a:p>
            <a:pPr>
              <a:buNone/>
            </a:pPr>
            <a:r>
              <a:rPr lang="en-US" dirty="0"/>
              <a:t>(1866-1882), m. </a:t>
            </a:r>
            <a:r>
              <a:rPr lang="en-US" b="1" dirty="0">
                <a:solidFill>
                  <a:srgbClr val="FF0000"/>
                </a:solidFill>
              </a:rPr>
              <a:t>William Osborne</a:t>
            </a:r>
            <a:r>
              <a:rPr lang="en-US" dirty="0"/>
              <a:t>, </a:t>
            </a:r>
          </a:p>
          <a:p>
            <a:pPr>
              <a:buNone/>
            </a:pPr>
            <a:r>
              <a:rPr lang="en-US" dirty="0"/>
              <a:t>no children</a:t>
            </a:r>
          </a:p>
          <a:p>
            <a:endParaRPr lang="en-US" dirty="0"/>
          </a:p>
        </p:txBody>
      </p:sp>
      <p:pic>
        <p:nvPicPr>
          <p:cNvPr id="5" name="Picture 4" descr="1882 Ashe Co., NC Sarah Wilson's obit by G.W. Osborne.jpg"/>
          <p:cNvPicPr>
            <a:picLocks noChangeAspect="1"/>
          </p:cNvPicPr>
          <p:nvPr/>
        </p:nvPicPr>
        <p:blipFill>
          <a:blip r:embed="rId2" cstate="print"/>
          <a:stretch>
            <a:fillRect/>
          </a:stretch>
        </p:blipFill>
        <p:spPr>
          <a:xfrm>
            <a:off x="6858000" y="-228600"/>
            <a:ext cx="212967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Many moved west!</a:t>
            </a:r>
          </a:p>
        </p:txBody>
      </p:sp>
      <p:pic>
        <p:nvPicPr>
          <p:cNvPr id="4" name="Content Placeholder 3" descr="1914 Boone, NC RR ad.jpg"/>
          <p:cNvPicPr>
            <a:picLocks noGrp="1" noChangeAspect="1"/>
          </p:cNvPicPr>
          <p:nvPr>
            <p:ph idx="1"/>
          </p:nvPr>
        </p:nvPicPr>
        <p:blipFill>
          <a:blip r:embed="rId3" cstate="print"/>
          <a:stretch>
            <a:fillRect/>
          </a:stretch>
        </p:blipFill>
        <p:spPr>
          <a:xfrm>
            <a:off x="685800" y="1219200"/>
            <a:ext cx="2044853" cy="4525963"/>
          </a:xfrm>
          <a:prstGeom prst="rect">
            <a:avLst/>
          </a:prstGeom>
        </p:spPr>
      </p:pic>
      <p:pic>
        <p:nvPicPr>
          <p:cNvPr id="5" name="Picture 4" descr="1930_Skagit Co.jpg"/>
          <p:cNvPicPr>
            <a:picLocks noChangeAspect="1"/>
          </p:cNvPicPr>
          <p:nvPr/>
        </p:nvPicPr>
        <p:blipFill>
          <a:blip r:embed="rId4" cstate="print"/>
          <a:stretch>
            <a:fillRect/>
          </a:stretch>
        </p:blipFill>
        <p:spPr>
          <a:xfrm>
            <a:off x="3047998" y="1295400"/>
            <a:ext cx="3284524" cy="2103120"/>
          </a:xfrm>
          <a:prstGeom prst="rect">
            <a:avLst/>
          </a:prstGeom>
        </p:spPr>
      </p:pic>
      <p:pic>
        <p:nvPicPr>
          <p:cNvPr id="6" name="Picture 5" descr="2003_SedroWoolley.jpg"/>
          <p:cNvPicPr>
            <a:picLocks noChangeAspect="1"/>
          </p:cNvPicPr>
          <p:nvPr/>
        </p:nvPicPr>
        <p:blipFill>
          <a:blip r:embed="rId5" cstate="print"/>
          <a:stretch>
            <a:fillRect/>
          </a:stretch>
        </p:blipFill>
        <p:spPr>
          <a:xfrm>
            <a:off x="4495800" y="3733800"/>
            <a:ext cx="4648200" cy="298587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Journey Continues</a:t>
            </a:r>
          </a:p>
        </p:txBody>
      </p:sp>
      <p:sp>
        <p:nvSpPr>
          <p:cNvPr id="3" name="Content Placeholder 2"/>
          <p:cNvSpPr>
            <a:spLocks noGrp="1"/>
          </p:cNvSpPr>
          <p:nvPr>
            <p:ph idx="1"/>
          </p:nvPr>
        </p:nvSpPr>
        <p:spPr/>
        <p:txBody>
          <a:bodyPr>
            <a:normAutofit/>
          </a:bodyPr>
          <a:lstStyle/>
          <a:p>
            <a:r>
              <a:rPr lang="en-US" sz="2400" dirty="0"/>
              <a:t>Today, while many descendants of these pioneer families still reside in western North Carolina, we now live all over the United States, heirs to a grand and very human legacy.</a:t>
            </a:r>
          </a:p>
        </p:txBody>
      </p:sp>
      <p:pic>
        <p:nvPicPr>
          <p:cNvPr id="4" name="Picture 3" descr="2013 7-21 Sutherland, NC view from Shirley's house.JPG"/>
          <p:cNvPicPr>
            <a:picLocks noChangeAspect="1"/>
          </p:cNvPicPr>
          <p:nvPr/>
        </p:nvPicPr>
        <p:blipFill>
          <a:blip r:embed="rId3" cstate="print"/>
          <a:stretch>
            <a:fillRect/>
          </a:stretch>
        </p:blipFill>
        <p:spPr>
          <a:xfrm>
            <a:off x="1219200" y="2743200"/>
            <a:ext cx="6738851" cy="361188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pic>
        <p:nvPicPr>
          <p:cNvPr id="5" name="Picture 4" descr="img160.jpg"/>
          <p:cNvPicPr>
            <a:picLocks noChangeAspect="1"/>
          </p:cNvPicPr>
          <p:nvPr/>
        </p:nvPicPr>
        <p:blipFill>
          <a:blip r:embed="rId3" cstate="print"/>
          <a:stretch>
            <a:fillRect/>
          </a:stretch>
        </p:blipFill>
        <p:spPr>
          <a:xfrm>
            <a:off x="3352800" y="1143000"/>
            <a:ext cx="2416489" cy="3383280"/>
          </a:xfrm>
          <a:prstGeom prst="rect">
            <a:avLst/>
          </a:prstGeom>
        </p:spPr>
      </p:pic>
      <p:pic>
        <p:nvPicPr>
          <p:cNvPr id="6" name="Picture 5" descr="img165.jpg"/>
          <p:cNvPicPr>
            <a:picLocks noChangeAspect="1"/>
          </p:cNvPicPr>
          <p:nvPr/>
        </p:nvPicPr>
        <p:blipFill>
          <a:blip r:embed="rId4" cstate="print"/>
          <a:stretch>
            <a:fillRect/>
          </a:stretch>
        </p:blipFill>
        <p:spPr>
          <a:xfrm>
            <a:off x="6477000" y="1066800"/>
            <a:ext cx="1741894" cy="2560320"/>
          </a:xfrm>
          <a:prstGeom prst="rect">
            <a:avLst/>
          </a:prstGeom>
        </p:spPr>
      </p:pic>
      <p:pic>
        <p:nvPicPr>
          <p:cNvPr id="7" name="Picture 6" descr="img161.jpg"/>
          <p:cNvPicPr>
            <a:picLocks noChangeAspect="1"/>
          </p:cNvPicPr>
          <p:nvPr/>
        </p:nvPicPr>
        <p:blipFill>
          <a:blip r:embed="rId5" cstate="print"/>
          <a:stretch>
            <a:fillRect/>
          </a:stretch>
        </p:blipFill>
        <p:spPr>
          <a:xfrm>
            <a:off x="5410200" y="3048000"/>
            <a:ext cx="2381649" cy="3383280"/>
          </a:xfrm>
          <a:prstGeom prst="rect">
            <a:avLst/>
          </a:prstGeom>
        </p:spPr>
      </p:pic>
      <p:pic>
        <p:nvPicPr>
          <p:cNvPr id="9" name="Content Placeholder 8" descr="img170.jpg"/>
          <p:cNvPicPr>
            <a:picLocks noGrp="1" noChangeAspect="1"/>
          </p:cNvPicPr>
          <p:nvPr>
            <p:ph idx="1"/>
          </p:nvPr>
        </p:nvPicPr>
        <p:blipFill>
          <a:blip r:embed="rId6" cstate="print"/>
          <a:stretch>
            <a:fillRect/>
          </a:stretch>
        </p:blipFill>
        <p:spPr>
          <a:xfrm>
            <a:off x="304800" y="2133600"/>
            <a:ext cx="3238325" cy="4525963"/>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Books by Family Members</a:t>
            </a:r>
          </a:p>
        </p:txBody>
      </p:sp>
      <p:pic>
        <p:nvPicPr>
          <p:cNvPr id="4" name="Content Placeholder 3" descr="img169.jpg"/>
          <p:cNvPicPr>
            <a:picLocks noGrp="1" noChangeAspect="1"/>
          </p:cNvPicPr>
          <p:nvPr>
            <p:ph idx="1"/>
          </p:nvPr>
        </p:nvPicPr>
        <p:blipFill>
          <a:blip r:embed="rId3" cstate="print"/>
          <a:stretch>
            <a:fillRect/>
          </a:stretch>
        </p:blipFill>
        <p:spPr>
          <a:xfrm>
            <a:off x="381000" y="1066800"/>
            <a:ext cx="3237580" cy="4525963"/>
          </a:xfrm>
        </p:spPr>
      </p:pic>
      <p:pic>
        <p:nvPicPr>
          <p:cNvPr id="5" name="Picture 4" descr="img166.jpg"/>
          <p:cNvPicPr>
            <a:picLocks noChangeAspect="1"/>
          </p:cNvPicPr>
          <p:nvPr/>
        </p:nvPicPr>
        <p:blipFill>
          <a:blip r:embed="rId4" cstate="print"/>
          <a:stretch>
            <a:fillRect/>
          </a:stretch>
        </p:blipFill>
        <p:spPr>
          <a:xfrm>
            <a:off x="4953002" y="1371600"/>
            <a:ext cx="3009571" cy="420624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sp>
        <p:nvSpPr>
          <p:cNvPr id="3" name="Content Placeholder 2"/>
          <p:cNvSpPr>
            <a:spLocks noGrp="1"/>
          </p:cNvSpPr>
          <p:nvPr>
            <p:ph idx="1"/>
          </p:nvPr>
        </p:nvSpPr>
        <p:spPr/>
        <p:txBody>
          <a:bodyPr/>
          <a:lstStyle/>
          <a:p>
            <a:r>
              <a:rPr lang="en-US" dirty="0"/>
              <a:t>Help create a virtual archives for future generations.</a:t>
            </a:r>
          </a:p>
          <a:p>
            <a:r>
              <a:rPr lang="en-US" dirty="0"/>
              <a:t>To contribute materials or photographs, contact Glenn N. Holliman </a:t>
            </a:r>
            <a:r>
              <a:rPr lang="en-US" sz="1400" dirty="0"/>
              <a:t>(GGGS of Isaac and Caroline Greer Wilson) </a:t>
            </a:r>
            <a:r>
              <a:rPr lang="en-US" dirty="0"/>
              <a:t>to participate in a dedicated </a:t>
            </a:r>
            <a:r>
              <a:rPr lang="en-US" b="1" dirty="0">
                <a:solidFill>
                  <a:schemeClr val="tx2"/>
                </a:solidFill>
              </a:rPr>
              <a:t>Drop Box </a:t>
            </a:r>
            <a:r>
              <a:rPr lang="en-US" dirty="0"/>
              <a:t>for Wilson/Greer/Osborne and Associated Families.</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Ancestry.com site</a:t>
            </a:r>
          </a:p>
        </p:txBody>
      </p:sp>
      <p:sp>
        <p:nvSpPr>
          <p:cNvPr id="3" name="Content Placeholder 2"/>
          <p:cNvSpPr>
            <a:spLocks noGrp="1"/>
          </p:cNvSpPr>
          <p:nvPr>
            <p:ph idx="1"/>
          </p:nvPr>
        </p:nvSpPr>
        <p:spPr/>
        <p:txBody>
          <a:bodyPr>
            <a:normAutofit/>
          </a:bodyPr>
          <a:lstStyle/>
          <a:p>
            <a:r>
              <a:rPr lang="en-US" dirty="0"/>
              <a:t>A dedicated Wilson/Greer/Osborne/Forrester/Stansbery and Associated Families Ancestry.com site is available.</a:t>
            </a:r>
          </a:p>
          <a:p>
            <a:r>
              <a:rPr lang="en-US" dirty="0"/>
              <a:t>To join write Glenn N. Holliman at Glennhistory.com and help add to a Family Tree that grows weekly.</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http://fwosborne.blogspot.com/</a:t>
            </a:r>
          </a:p>
        </p:txBody>
      </p:sp>
      <p:pic>
        <p:nvPicPr>
          <p:cNvPr id="4" name="Content Placeholder 3" descr="2014 7-19 (2).jpg"/>
          <p:cNvPicPr>
            <a:picLocks noGrp="1" noChangeAspect="1"/>
          </p:cNvPicPr>
          <p:nvPr>
            <p:ph idx="1"/>
          </p:nvPr>
        </p:nvPicPr>
        <p:blipFill>
          <a:blip r:embed="rId2" cstate="print"/>
          <a:stretch>
            <a:fillRect/>
          </a:stretch>
        </p:blipFill>
        <p:spPr>
          <a:xfrm>
            <a:off x="3352799" y="1219200"/>
            <a:ext cx="2863319" cy="512064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Yet More Information</a:t>
            </a:r>
          </a:p>
        </p:txBody>
      </p:sp>
      <p:sp>
        <p:nvSpPr>
          <p:cNvPr id="3" name="Content Placeholder 2"/>
          <p:cNvSpPr>
            <a:spLocks noGrp="1"/>
          </p:cNvSpPr>
          <p:nvPr>
            <p:ph idx="1"/>
          </p:nvPr>
        </p:nvSpPr>
        <p:spPr/>
        <p:txBody>
          <a:bodyPr/>
          <a:lstStyle/>
          <a:p>
            <a:r>
              <a:rPr lang="en-US" dirty="0"/>
              <a:t>Subscribe to </a:t>
            </a:r>
            <a:r>
              <a:rPr lang="en-US" dirty="0">
                <a:hlinkClick r:id="rId2"/>
              </a:rPr>
              <a:t>http://fwosborne.blogspot.com/</a:t>
            </a:r>
            <a:r>
              <a:rPr lang="en-US" dirty="0"/>
              <a:t> for regular postings of Wilson, Greer, Osborne, Stansbery and many more associated families.</a:t>
            </a:r>
          </a:p>
          <a:p>
            <a:endParaRPr lang="en-US" dirty="0"/>
          </a:p>
          <a:p>
            <a:r>
              <a:rPr lang="en-US" i="1" dirty="0">
                <a:solidFill>
                  <a:srgbClr val="FF0000"/>
                </a:solidFill>
              </a:rPr>
              <a:t>Administrators, generally younger than this writer, are needed to hold passwords and pass along information to future generations!</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Georgia" pitchFamily="18" charset="0"/>
              </a:rPr>
              <a:t>Isaac Wilson</a:t>
            </a:r>
            <a:br>
              <a:rPr lang="en-US" dirty="0">
                <a:latin typeface="Georgia" pitchFamily="18" charset="0"/>
              </a:rPr>
            </a:br>
            <a:r>
              <a:rPr lang="en-US" sz="1800" dirty="0">
                <a:latin typeface="Georgia" pitchFamily="18" charset="0"/>
              </a:rPr>
              <a:t>1822-1864</a:t>
            </a:r>
            <a:br>
              <a:rPr lang="en-US" sz="1800" dirty="0">
                <a:latin typeface="Georgia" pitchFamily="18" charset="0"/>
              </a:rPr>
            </a:br>
            <a:r>
              <a:rPr lang="en-US" sz="1800" dirty="0">
                <a:latin typeface="Georgia" pitchFamily="18" charset="0"/>
              </a:rPr>
              <a:t>Successful businessman and farmer; served in the Civil War first as a lieutenant with the 37</a:t>
            </a:r>
            <a:r>
              <a:rPr lang="en-US" sz="1800" baseline="30000" dirty="0">
                <a:latin typeface="Georgia" pitchFamily="18" charset="0"/>
              </a:rPr>
              <a:t>th</a:t>
            </a:r>
            <a:r>
              <a:rPr lang="en-US" sz="1800" dirty="0">
                <a:latin typeface="Georgia" pitchFamily="18" charset="0"/>
              </a:rPr>
              <a:t> NC Confederate Regiment and then as an officer with Ashe County’s Confederate Home Guard.  Killed from ambush by his Union neighbors while plowing corn with three of his children.  Father of seven children.</a:t>
            </a:r>
          </a:p>
        </p:txBody>
      </p:sp>
      <p:pic>
        <p:nvPicPr>
          <p:cNvPr id="4" name="Content Placeholder 3" descr="1860s Isaac Wilson - Copy.jpg"/>
          <p:cNvPicPr>
            <a:picLocks noGrp="1" noChangeAspect="1"/>
          </p:cNvPicPr>
          <p:nvPr>
            <p:ph idx="1"/>
          </p:nvPr>
        </p:nvPicPr>
        <p:blipFill>
          <a:blip r:embed="rId2" cstate="print"/>
          <a:stretch>
            <a:fillRect/>
          </a:stretch>
        </p:blipFill>
        <p:spPr>
          <a:xfrm>
            <a:off x="3276600" y="1752600"/>
            <a:ext cx="3118932" cy="429768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Wilson Family Origins?</a:t>
            </a:r>
          </a:p>
        </p:txBody>
      </p:sp>
      <p:sp>
        <p:nvSpPr>
          <p:cNvPr id="3" name="Content Placeholder 2"/>
          <p:cNvSpPr>
            <a:spLocks noGrp="1"/>
          </p:cNvSpPr>
          <p:nvPr>
            <p:ph idx="1"/>
          </p:nvPr>
        </p:nvSpPr>
        <p:spPr/>
        <p:txBody>
          <a:bodyPr/>
          <a:lstStyle/>
          <a:p>
            <a:r>
              <a:rPr lang="en-US" dirty="0"/>
              <a:t>The Wilson lineage is not well researched.  </a:t>
            </a:r>
          </a:p>
          <a:p>
            <a:r>
              <a:rPr lang="en-US" dirty="0"/>
              <a:t>We know that in the contact period of the Western North Carolina frontier, the 1750s, a Charles Wilson, settled in Rowan County, North Carolina.  He was probably from Pennsylvania with possible ancestors from New England.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American Frontier 1763</a:t>
            </a:r>
          </a:p>
        </p:txBody>
      </p:sp>
      <p:pic>
        <p:nvPicPr>
          <p:cNvPr id="4" name="Content Placeholder 3" descr="2010 Proclamation Line of 1763.jpg"/>
          <p:cNvPicPr>
            <a:picLocks noGrp="1" noChangeAspect="1"/>
          </p:cNvPicPr>
          <p:nvPr>
            <p:ph idx="1"/>
          </p:nvPr>
        </p:nvPicPr>
        <p:blipFill>
          <a:blip r:embed="rId3" cstate="print"/>
          <a:stretch>
            <a:fillRect/>
          </a:stretch>
        </p:blipFill>
        <p:spPr>
          <a:xfrm>
            <a:off x="2834602" y="1066800"/>
            <a:ext cx="3870998" cy="5059363"/>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2400" b="1" dirty="0"/>
              <a:t>George Washington </a:t>
            </a:r>
            <a:r>
              <a:rPr lang="en-US" sz="2400" dirty="0"/>
              <a:t>(1844-1827) and </a:t>
            </a:r>
            <a:r>
              <a:rPr lang="en-US" sz="2400" b="1" dirty="0"/>
              <a:t>Frances Wilson Osborne </a:t>
            </a:r>
            <a:r>
              <a:rPr lang="en-US" sz="2400" dirty="0"/>
              <a:t>(1851-1940), a daughter of Isaac and Caroline Greer Wilson</a:t>
            </a:r>
          </a:p>
        </p:txBody>
      </p:sp>
      <p:pic>
        <p:nvPicPr>
          <p:cNvPr id="4" name="Content Placeholder 3" descr="1874 George Washington and Frances Wilson Osborne1.jpg"/>
          <p:cNvPicPr>
            <a:picLocks noGrp="1" noChangeAspect="1"/>
          </p:cNvPicPr>
          <p:nvPr>
            <p:ph idx="1"/>
          </p:nvPr>
        </p:nvPicPr>
        <p:blipFill>
          <a:blip r:embed="rId3" cstate="print"/>
          <a:stretch>
            <a:fillRect/>
          </a:stretch>
        </p:blipFill>
        <p:spPr>
          <a:xfrm>
            <a:off x="2057400" y="1143000"/>
            <a:ext cx="5276394" cy="4114800"/>
          </a:xfrm>
        </p:spPr>
      </p:pic>
      <p:sp>
        <p:nvSpPr>
          <p:cNvPr id="5" name="Rectangle 4"/>
          <p:cNvSpPr/>
          <p:nvPr/>
        </p:nvSpPr>
        <p:spPr>
          <a:xfrm>
            <a:off x="2286000" y="5220057"/>
            <a:ext cx="4572000" cy="1569660"/>
          </a:xfrm>
          <a:prstGeom prst="rect">
            <a:avLst/>
          </a:prstGeom>
        </p:spPr>
        <p:txBody>
          <a:bodyPr wrap="square">
            <a:spAutoFit/>
          </a:bodyPr>
          <a:lstStyle/>
          <a:p>
            <a:r>
              <a:rPr lang="en-US" sz="2400" i="1" dirty="0"/>
              <a:t>Frankie’s story </a:t>
            </a:r>
            <a:r>
              <a:rPr lang="en-US" i="1" dirty="0"/>
              <a:t>- </a:t>
            </a:r>
            <a:r>
              <a:rPr lang="en-US" dirty="0"/>
              <a:t>“</a:t>
            </a:r>
            <a:r>
              <a:rPr lang="en-US" b="1" dirty="0"/>
              <a:t>Hiram Wilson</a:t>
            </a:r>
            <a:r>
              <a:rPr lang="en-US" dirty="0"/>
              <a:t> was a son of </a:t>
            </a:r>
            <a:r>
              <a:rPr lang="en-US" b="1" dirty="0"/>
              <a:t>John Wilson</a:t>
            </a:r>
            <a:r>
              <a:rPr lang="en-US" dirty="0"/>
              <a:t> and John was a son of </a:t>
            </a:r>
            <a:r>
              <a:rPr lang="en-US" b="1" dirty="0"/>
              <a:t>Charles</a:t>
            </a:r>
            <a:r>
              <a:rPr lang="en-US" dirty="0"/>
              <a:t>, he come over in Mayflower from Ireland.  My father was </a:t>
            </a:r>
            <a:r>
              <a:rPr lang="en-US" b="1" dirty="0"/>
              <a:t>Isaac,</a:t>
            </a:r>
            <a:r>
              <a:rPr lang="en-US" dirty="0"/>
              <a:t> the Son of Hiram.”</a:t>
            </a:r>
            <a:r>
              <a:rPr lang="en-US" i="1" dirty="0"/>
              <a:t>  - Frankie W. Osborne 1928</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John Preston Arthur Thesis of 1915</a:t>
            </a:r>
          </a:p>
        </p:txBody>
      </p:sp>
      <p:sp>
        <p:nvSpPr>
          <p:cNvPr id="3" name="Content Placeholder 2"/>
          <p:cNvSpPr>
            <a:spLocks noGrp="1"/>
          </p:cNvSpPr>
          <p:nvPr>
            <p:ph idx="1"/>
          </p:nvPr>
        </p:nvSpPr>
        <p:spPr/>
        <p:txBody>
          <a:bodyPr/>
          <a:lstStyle/>
          <a:p>
            <a:r>
              <a:rPr lang="en-US" dirty="0"/>
              <a:t>Charles Wilson, (ca 1733-1781) father of</a:t>
            </a:r>
          </a:p>
          <a:p>
            <a:r>
              <a:rPr lang="en-US" dirty="0"/>
              <a:t>John Wilson, (1750-1812) father of</a:t>
            </a:r>
          </a:p>
          <a:p>
            <a:r>
              <a:rPr lang="en-US" dirty="0"/>
              <a:t>Hiram Wilson, Sr. (1778-1870 )father of</a:t>
            </a:r>
          </a:p>
          <a:p>
            <a:r>
              <a:rPr lang="en-US" dirty="0"/>
              <a:t>Isaac Wilson (1828-1864)</a:t>
            </a:r>
          </a:p>
          <a:p>
            <a:endParaRPr lang="en-US" sz="1600" dirty="0">
              <a:latin typeface="Georgia" pitchFamily="18" charset="0"/>
            </a:endParaRPr>
          </a:p>
          <a:p>
            <a:endParaRPr lang="en-US" sz="1600" dirty="0">
              <a:latin typeface="Georgia" pitchFamily="18" charset="0"/>
            </a:endParaRPr>
          </a:p>
        </p:txBody>
      </p:sp>
      <p:pic>
        <p:nvPicPr>
          <p:cNvPr id="4" name="Picture 3" descr="1915 Boone, NC Watauga Co. History.jpg"/>
          <p:cNvPicPr>
            <a:picLocks noChangeAspect="1"/>
          </p:cNvPicPr>
          <p:nvPr/>
        </p:nvPicPr>
        <p:blipFill>
          <a:blip r:embed="rId3" cstate="print"/>
          <a:stretch>
            <a:fillRect/>
          </a:stretch>
        </p:blipFill>
        <p:spPr>
          <a:xfrm>
            <a:off x="6629400" y="3291840"/>
            <a:ext cx="2268694" cy="356616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Charles Wilson </a:t>
            </a:r>
            <a:r>
              <a:rPr lang="en-US" sz="3200" dirty="0"/>
              <a:t>1733-1781</a:t>
            </a:r>
          </a:p>
        </p:txBody>
      </p:sp>
      <p:sp>
        <p:nvSpPr>
          <p:cNvPr id="3" name="Content Placeholder 2"/>
          <p:cNvSpPr>
            <a:spLocks noGrp="1"/>
          </p:cNvSpPr>
          <p:nvPr>
            <p:ph idx="1"/>
          </p:nvPr>
        </p:nvSpPr>
        <p:spPr/>
        <p:txBody>
          <a:bodyPr/>
          <a:lstStyle/>
          <a:p>
            <a:r>
              <a:rPr lang="en-US" dirty="0"/>
              <a:t>Ancestry.com sites state he was born in Providence, Rhode Island and lived in Rowan County, NC by 1755.  Perhaps.</a:t>
            </a:r>
          </a:p>
          <a:p>
            <a:r>
              <a:rPr lang="en-US" dirty="0"/>
              <a:t>John Preston Author states his wife was Rebecca Greene Wilson, alleged sister of General Nathan Greene.  This seems dubious.</a:t>
            </a:r>
          </a:p>
          <a:p>
            <a:r>
              <a:rPr lang="en-US" dirty="0"/>
              <a:t>Charles did die as result of wounds at Battle of Guilford Courthouse, NC</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TotalTime>
  <Words>2100</Words>
  <Application>Microsoft Office PowerPoint</Application>
  <PresentationFormat>On-screen Show (4:3)</PresentationFormat>
  <Paragraphs>156</Paragraphs>
  <Slides>38</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Georgia</vt:lpstr>
      <vt:lpstr>Office Theme</vt:lpstr>
      <vt:lpstr>The Wilson and Greer Families of Western North Carolina</vt:lpstr>
      <vt:lpstr>The 19th Century Land of Wilsons and Greers (and other families)</vt:lpstr>
      <vt:lpstr>Caroline Greer and Isaac Wilson  1828-1911 and 1822-1864 Married 1848</vt:lpstr>
      <vt:lpstr>Isaac Wilson 1822-1864 Successful businessman and farmer; served in the Civil War first as a lieutenant with the 37th NC Confederate Regiment and then as an officer with Ashe County’s Confederate Home Guard.  Killed from ambush by his Union neighbors while plowing corn with three of his children.  Father of seven children.</vt:lpstr>
      <vt:lpstr>Wilson Family Origins?</vt:lpstr>
      <vt:lpstr>The American Frontier 1763</vt:lpstr>
      <vt:lpstr>George Washington (1844-1827) and Frances Wilson Osborne (1851-1940), a daughter of Isaac and Caroline Greer Wilson</vt:lpstr>
      <vt:lpstr>John Preston Arthur Thesis of 1915</vt:lpstr>
      <vt:lpstr>Charles Wilson 1733-1781</vt:lpstr>
      <vt:lpstr>John Wilson 1750-1812</vt:lpstr>
      <vt:lpstr>Hiram Wilson, Sr. 1778-1870</vt:lpstr>
      <vt:lpstr>We are Greers Also! Below, the 15th Century remains of the Lag Tower near Dumfries, Scotland, home of the Griersons, a McGregor Clan family</vt:lpstr>
      <vt:lpstr>The Griersons and Maxwells of Scotland Below the present Maxwell House at Glencarin, near Dumfries in southwestern Scotland near the Borders</vt:lpstr>
      <vt:lpstr>The Move to Maryland</vt:lpstr>
      <vt:lpstr>The Colonial Period</vt:lpstr>
      <vt:lpstr>The Frontier Period</vt:lpstr>
      <vt:lpstr>The Revolutionary Period</vt:lpstr>
      <vt:lpstr>The Boone Graves in Mocksville, NC</vt:lpstr>
      <vt:lpstr>The Federal Period</vt:lpstr>
      <vt:lpstr>Frontier to Settlement to Civil War</vt:lpstr>
      <vt:lpstr>Caroline Greer Wilson 1828-1911 Died of complications of broken hip. Buried in Wilson Cemetery, Sutherland, NC.</vt:lpstr>
      <vt:lpstr>The Surviving Children of Isaac and Caroline Greer Wilson, Sutherland, NC 1918 Reunion</vt:lpstr>
      <vt:lpstr>The Children of Isaac and Caroline Greer Wilson</vt:lpstr>
      <vt:lpstr>PowerPoint Presentation</vt:lpstr>
      <vt:lpstr>The Children continued</vt:lpstr>
      <vt:lpstr>Children continued</vt:lpstr>
      <vt:lpstr>Children continued</vt:lpstr>
      <vt:lpstr>Children contined</vt:lpstr>
      <vt:lpstr>Children continued</vt:lpstr>
      <vt:lpstr>Children continued</vt:lpstr>
      <vt:lpstr>Many moved west!</vt:lpstr>
      <vt:lpstr>The Journey Continues</vt:lpstr>
      <vt:lpstr>For More Information</vt:lpstr>
      <vt:lpstr>Books by Family Members</vt:lpstr>
      <vt:lpstr>For More Information</vt:lpstr>
      <vt:lpstr>Ancestry.com site</vt:lpstr>
      <vt:lpstr>http://fwosborne.blogspot.com/</vt:lpstr>
      <vt:lpstr>For Yet More Information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Wilson and Greer Families of Western North Carolina</dc:title>
  <dc:creator>Owner</dc:creator>
  <cp:lastModifiedBy>Barbara Holliman</cp:lastModifiedBy>
  <cp:revision>68</cp:revision>
  <dcterms:created xsi:type="dcterms:W3CDTF">2014-05-23T12:53:47Z</dcterms:created>
  <dcterms:modified xsi:type="dcterms:W3CDTF">2017-06-13T15:39:05Z</dcterms:modified>
</cp:coreProperties>
</file>